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0" r:id="rId7"/>
    <p:sldId id="265" r:id="rId8"/>
    <p:sldId id="271" r:id="rId9"/>
    <p:sldId id="267" r:id="rId10"/>
    <p:sldId id="268" r:id="rId11"/>
    <p:sldId id="269" r:id="rId12"/>
    <p:sldId id="296" r:id="rId13"/>
    <p:sldId id="274" r:id="rId14"/>
    <p:sldId id="275" r:id="rId15"/>
    <p:sldId id="276" r:id="rId16"/>
    <p:sldId id="277" r:id="rId17"/>
    <p:sldId id="278" r:id="rId18"/>
    <p:sldId id="298" r:id="rId19"/>
    <p:sldId id="299" r:id="rId20"/>
    <p:sldId id="280" r:id="rId21"/>
    <p:sldId id="282" r:id="rId22"/>
    <p:sldId id="297" r:id="rId23"/>
    <p:sldId id="291" r:id="rId24"/>
    <p:sldId id="292" r:id="rId25"/>
    <p:sldId id="293"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85" d="100"/>
          <a:sy n="85" d="100"/>
        </p:scale>
        <p:origin x="-144"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FD0A61-8D9D-4504-977C-2C0D731A31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01666A67-A4EE-1BFD-58D7-691539452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CFD1D5A1-517F-AFF9-FB05-6ADCBBBF9AE8}"/>
              </a:ext>
            </a:extLst>
          </p:cNvPr>
          <p:cNvSpPr>
            <a:spLocks noGrp="1"/>
          </p:cNvSpPr>
          <p:nvPr>
            <p:ph type="dt" sz="half" idx="10"/>
          </p:nvPr>
        </p:nvSpPr>
        <p:spPr/>
        <p:txBody>
          <a:bodyPr/>
          <a:lstStyle/>
          <a:p>
            <a:fld id="{2895ECC4-CEAC-4B0E-BE9D-DE0A05F6CD2C}" type="datetimeFigureOut">
              <a:rPr lang="en-IN" smtClean="0"/>
              <a:pPr/>
              <a:t>07-09-2023</a:t>
            </a:fld>
            <a:endParaRPr lang="en-IN"/>
          </a:p>
        </p:txBody>
      </p:sp>
      <p:sp>
        <p:nvSpPr>
          <p:cNvPr id="5" name="Footer Placeholder 4">
            <a:extLst>
              <a:ext uri="{FF2B5EF4-FFF2-40B4-BE49-F238E27FC236}">
                <a16:creationId xmlns:a16="http://schemas.microsoft.com/office/drawing/2014/main" xmlns="" id="{96CB8A78-5CDE-1A07-BE38-46DB646869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9B63B9E4-1380-2383-ACD6-DBA237C924FA}"/>
              </a:ext>
            </a:extLst>
          </p:cNvPr>
          <p:cNvSpPr>
            <a:spLocks noGrp="1"/>
          </p:cNvSpPr>
          <p:nvPr>
            <p:ph type="sldNum" sz="quarter" idx="12"/>
          </p:nvPr>
        </p:nvSpPr>
        <p:spPr/>
        <p:txBody>
          <a:bodyPr/>
          <a:lstStyle/>
          <a:p>
            <a:fld id="{9B69770B-5376-4964-8EFF-C01FC063A145}" type="slidenum">
              <a:rPr lang="en-IN" smtClean="0"/>
              <a:pPr/>
              <a:t>‹#›</a:t>
            </a:fld>
            <a:endParaRPr lang="en-IN"/>
          </a:p>
        </p:txBody>
      </p:sp>
    </p:spTree>
    <p:extLst>
      <p:ext uri="{BB962C8B-B14F-4D97-AF65-F5344CB8AC3E}">
        <p14:creationId xmlns:p14="http://schemas.microsoft.com/office/powerpoint/2010/main" xmlns="" val="2460209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5FE69D-E457-1C0B-C3F5-915BF0060F1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8259132D-F3C6-ED6E-7E7A-8708DC6662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79D5B2C-8D7D-4DBC-0AE1-7534842F07D3}"/>
              </a:ext>
            </a:extLst>
          </p:cNvPr>
          <p:cNvSpPr>
            <a:spLocks noGrp="1"/>
          </p:cNvSpPr>
          <p:nvPr>
            <p:ph type="dt" sz="half" idx="10"/>
          </p:nvPr>
        </p:nvSpPr>
        <p:spPr/>
        <p:txBody>
          <a:bodyPr/>
          <a:lstStyle/>
          <a:p>
            <a:fld id="{2895ECC4-CEAC-4B0E-BE9D-DE0A05F6CD2C}" type="datetimeFigureOut">
              <a:rPr lang="en-IN" smtClean="0"/>
              <a:pPr/>
              <a:t>07-09-2023</a:t>
            </a:fld>
            <a:endParaRPr lang="en-IN"/>
          </a:p>
        </p:txBody>
      </p:sp>
      <p:sp>
        <p:nvSpPr>
          <p:cNvPr id="5" name="Footer Placeholder 4">
            <a:extLst>
              <a:ext uri="{FF2B5EF4-FFF2-40B4-BE49-F238E27FC236}">
                <a16:creationId xmlns:a16="http://schemas.microsoft.com/office/drawing/2014/main" xmlns="" id="{4805CEF4-5DCB-2FCC-1C25-4FEF0F43B7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F323E765-6C35-7F37-4414-0C21BC9D5520}"/>
              </a:ext>
            </a:extLst>
          </p:cNvPr>
          <p:cNvSpPr>
            <a:spLocks noGrp="1"/>
          </p:cNvSpPr>
          <p:nvPr>
            <p:ph type="sldNum" sz="quarter" idx="12"/>
          </p:nvPr>
        </p:nvSpPr>
        <p:spPr/>
        <p:txBody>
          <a:bodyPr/>
          <a:lstStyle/>
          <a:p>
            <a:fld id="{9B69770B-5376-4964-8EFF-C01FC063A145}" type="slidenum">
              <a:rPr lang="en-IN" smtClean="0"/>
              <a:pPr/>
              <a:t>‹#›</a:t>
            </a:fld>
            <a:endParaRPr lang="en-IN"/>
          </a:p>
        </p:txBody>
      </p:sp>
    </p:spTree>
    <p:extLst>
      <p:ext uri="{BB962C8B-B14F-4D97-AF65-F5344CB8AC3E}">
        <p14:creationId xmlns:p14="http://schemas.microsoft.com/office/powerpoint/2010/main" xmlns="" val="302616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16D8FF1-31D1-B9C0-DBB3-B365EEC379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6496C34A-7F51-ADFA-F25B-AD61727B01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5523EF06-BE7A-C71E-D379-21B06200A46E}"/>
              </a:ext>
            </a:extLst>
          </p:cNvPr>
          <p:cNvSpPr>
            <a:spLocks noGrp="1"/>
          </p:cNvSpPr>
          <p:nvPr>
            <p:ph type="dt" sz="half" idx="10"/>
          </p:nvPr>
        </p:nvSpPr>
        <p:spPr/>
        <p:txBody>
          <a:bodyPr/>
          <a:lstStyle/>
          <a:p>
            <a:fld id="{2895ECC4-CEAC-4B0E-BE9D-DE0A05F6CD2C}" type="datetimeFigureOut">
              <a:rPr lang="en-IN" smtClean="0"/>
              <a:pPr/>
              <a:t>07-09-2023</a:t>
            </a:fld>
            <a:endParaRPr lang="en-IN"/>
          </a:p>
        </p:txBody>
      </p:sp>
      <p:sp>
        <p:nvSpPr>
          <p:cNvPr id="5" name="Footer Placeholder 4">
            <a:extLst>
              <a:ext uri="{FF2B5EF4-FFF2-40B4-BE49-F238E27FC236}">
                <a16:creationId xmlns:a16="http://schemas.microsoft.com/office/drawing/2014/main" xmlns="" id="{26F21601-3DC6-3E4C-596D-145636A98E7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1D3E72BC-14B7-6297-0A40-1F451A7D4FB5}"/>
              </a:ext>
            </a:extLst>
          </p:cNvPr>
          <p:cNvSpPr>
            <a:spLocks noGrp="1"/>
          </p:cNvSpPr>
          <p:nvPr>
            <p:ph type="sldNum" sz="quarter" idx="12"/>
          </p:nvPr>
        </p:nvSpPr>
        <p:spPr/>
        <p:txBody>
          <a:bodyPr/>
          <a:lstStyle/>
          <a:p>
            <a:fld id="{9B69770B-5376-4964-8EFF-C01FC063A145}" type="slidenum">
              <a:rPr lang="en-IN" smtClean="0"/>
              <a:pPr/>
              <a:t>‹#›</a:t>
            </a:fld>
            <a:endParaRPr lang="en-IN"/>
          </a:p>
        </p:txBody>
      </p:sp>
    </p:spTree>
    <p:extLst>
      <p:ext uri="{BB962C8B-B14F-4D97-AF65-F5344CB8AC3E}">
        <p14:creationId xmlns:p14="http://schemas.microsoft.com/office/powerpoint/2010/main" xmlns="" val="48197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C9BF4A-AB44-A891-5A7A-7CCB630E1DF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F5CC2AD4-C5D9-80D4-4CC9-10B37CAE75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B5A60780-F9A7-8E76-91D6-087956ACDB10}"/>
              </a:ext>
            </a:extLst>
          </p:cNvPr>
          <p:cNvSpPr>
            <a:spLocks noGrp="1"/>
          </p:cNvSpPr>
          <p:nvPr>
            <p:ph type="dt" sz="half" idx="10"/>
          </p:nvPr>
        </p:nvSpPr>
        <p:spPr/>
        <p:txBody>
          <a:bodyPr/>
          <a:lstStyle/>
          <a:p>
            <a:fld id="{2895ECC4-CEAC-4B0E-BE9D-DE0A05F6CD2C}" type="datetimeFigureOut">
              <a:rPr lang="en-IN" smtClean="0"/>
              <a:pPr/>
              <a:t>07-09-2023</a:t>
            </a:fld>
            <a:endParaRPr lang="en-IN"/>
          </a:p>
        </p:txBody>
      </p:sp>
      <p:sp>
        <p:nvSpPr>
          <p:cNvPr id="5" name="Footer Placeholder 4">
            <a:extLst>
              <a:ext uri="{FF2B5EF4-FFF2-40B4-BE49-F238E27FC236}">
                <a16:creationId xmlns:a16="http://schemas.microsoft.com/office/drawing/2014/main" xmlns="" id="{EE2A31B5-CCFE-6BF0-251E-F07B7D3B274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832A6311-BE75-A1DF-46FD-8CC8DB9BE971}"/>
              </a:ext>
            </a:extLst>
          </p:cNvPr>
          <p:cNvSpPr>
            <a:spLocks noGrp="1"/>
          </p:cNvSpPr>
          <p:nvPr>
            <p:ph type="sldNum" sz="quarter" idx="12"/>
          </p:nvPr>
        </p:nvSpPr>
        <p:spPr/>
        <p:txBody>
          <a:bodyPr/>
          <a:lstStyle/>
          <a:p>
            <a:fld id="{9B69770B-5376-4964-8EFF-C01FC063A145}" type="slidenum">
              <a:rPr lang="en-IN" smtClean="0"/>
              <a:pPr/>
              <a:t>‹#›</a:t>
            </a:fld>
            <a:endParaRPr lang="en-IN"/>
          </a:p>
        </p:txBody>
      </p:sp>
    </p:spTree>
    <p:extLst>
      <p:ext uri="{BB962C8B-B14F-4D97-AF65-F5344CB8AC3E}">
        <p14:creationId xmlns:p14="http://schemas.microsoft.com/office/powerpoint/2010/main" xmlns="" val="250547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C0F26-CFB5-9551-21D0-6C86E21DBC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10ADC267-FC19-D183-4195-BCD73F9F1F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34D293F-0890-7C9D-2A29-899A718D65B1}"/>
              </a:ext>
            </a:extLst>
          </p:cNvPr>
          <p:cNvSpPr>
            <a:spLocks noGrp="1"/>
          </p:cNvSpPr>
          <p:nvPr>
            <p:ph type="dt" sz="half" idx="10"/>
          </p:nvPr>
        </p:nvSpPr>
        <p:spPr/>
        <p:txBody>
          <a:bodyPr/>
          <a:lstStyle/>
          <a:p>
            <a:fld id="{2895ECC4-CEAC-4B0E-BE9D-DE0A05F6CD2C}" type="datetimeFigureOut">
              <a:rPr lang="en-IN" smtClean="0"/>
              <a:pPr/>
              <a:t>07-09-2023</a:t>
            </a:fld>
            <a:endParaRPr lang="en-IN"/>
          </a:p>
        </p:txBody>
      </p:sp>
      <p:sp>
        <p:nvSpPr>
          <p:cNvPr id="5" name="Footer Placeholder 4">
            <a:extLst>
              <a:ext uri="{FF2B5EF4-FFF2-40B4-BE49-F238E27FC236}">
                <a16:creationId xmlns:a16="http://schemas.microsoft.com/office/drawing/2014/main" xmlns="" id="{70CD73AB-DDB9-93A3-E486-133B7F1C15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06C9EB6-413B-5589-2E6D-59FE883F0648}"/>
              </a:ext>
            </a:extLst>
          </p:cNvPr>
          <p:cNvSpPr>
            <a:spLocks noGrp="1"/>
          </p:cNvSpPr>
          <p:nvPr>
            <p:ph type="sldNum" sz="quarter" idx="12"/>
          </p:nvPr>
        </p:nvSpPr>
        <p:spPr/>
        <p:txBody>
          <a:bodyPr/>
          <a:lstStyle/>
          <a:p>
            <a:fld id="{9B69770B-5376-4964-8EFF-C01FC063A145}" type="slidenum">
              <a:rPr lang="en-IN" smtClean="0"/>
              <a:pPr/>
              <a:t>‹#›</a:t>
            </a:fld>
            <a:endParaRPr lang="en-IN"/>
          </a:p>
        </p:txBody>
      </p:sp>
    </p:spTree>
    <p:extLst>
      <p:ext uri="{BB962C8B-B14F-4D97-AF65-F5344CB8AC3E}">
        <p14:creationId xmlns:p14="http://schemas.microsoft.com/office/powerpoint/2010/main" xmlns="" val="2122990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DFC9B-E3B0-AA98-9676-B2C4DF82966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7D4F7792-B11D-CA16-132C-87DB4EE474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7452BEB6-081B-28D4-126E-0861FA861D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B38B3C32-54BC-2D14-C50F-F25C52AF7367}"/>
              </a:ext>
            </a:extLst>
          </p:cNvPr>
          <p:cNvSpPr>
            <a:spLocks noGrp="1"/>
          </p:cNvSpPr>
          <p:nvPr>
            <p:ph type="dt" sz="half" idx="10"/>
          </p:nvPr>
        </p:nvSpPr>
        <p:spPr/>
        <p:txBody>
          <a:bodyPr/>
          <a:lstStyle/>
          <a:p>
            <a:fld id="{2895ECC4-CEAC-4B0E-BE9D-DE0A05F6CD2C}" type="datetimeFigureOut">
              <a:rPr lang="en-IN" smtClean="0"/>
              <a:pPr/>
              <a:t>07-09-2023</a:t>
            </a:fld>
            <a:endParaRPr lang="en-IN"/>
          </a:p>
        </p:txBody>
      </p:sp>
      <p:sp>
        <p:nvSpPr>
          <p:cNvPr id="6" name="Footer Placeholder 5">
            <a:extLst>
              <a:ext uri="{FF2B5EF4-FFF2-40B4-BE49-F238E27FC236}">
                <a16:creationId xmlns:a16="http://schemas.microsoft.com/office/drawing/2014/main" xmlns="" id="{8546C4A3-CDC8-6DCA-B77F-9363C52901D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8295D733-5A0E-CF6E-DB6F-0D73135171E4}"/>
              </a:ext>
            </a:extLst>
          </p:cNvPr>
          <p:cNvSpPr>
            <a:spLocks noGrp="1"/>
          </p:cNvSpPr>
          <p:nvPr>
            <p:ph type="sldNum" sz="quarter" idx="12"/>
          </p:nvPr>
        </p:nvSpPr>
        <p:spPr/>
        <p:txBody>
          <a:bodyPr/>
          <a:lstStyle/>
          <a:p>
            <a:fld id="{9B69770B-5376-4964-8EFF-C01FC063A145}" type="slidenum">
              <a:rPr lang="en-IN" smtClean="0"/>
              <a:pPr/>
              <a:t>‹#›</a:t>
            </a:fld>
            <a:endParaRPr lang="en-IN"/>
          </a:p>
        </p:txBody>
      </p:sp>
    </p:spTree>
    <p:extLst>
      <p:ext uri="{BB962C8B-B14F-4D97-AF65-F5344CB8AC3E}">
        <p14:creationId xmlns:p14="http://schemas.microsoft.com/office/powerpoint/2010/main" xmlns="" val="2438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3E8BC7-814F-B059-B94C-529F6457FA7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6E701EAB-2E45-9CB9-B197-015F19BEB1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9ADD5EA-1B38-680E-6AAF-7DE4758EC2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B8FACE43-AA29-A623-AFBC-18B015EC97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889F633-D370-F19F-1A7B-1C5923A30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4E8CFD93-F2CC-61C2-77CD-C9E7B60671A7}"/>
              </a:ext>
            </a:extLst>
          </p:cNvPr>
          <p:cNvSpPr>
            <a:spLocks noGrp="1"/>
          </p:cNvSpPr>
          <p:nvPr>
            <p:ph type="dt" sz="half" idx="10"/>
          </p:nvPr>
        </p:nvSpPr>
        <p:spPr/>
        <p:txBody>
          <a:bodyPr/>
          <a:lstStyle/>
          <a:p>
            <a:fld id="{2895ECC4-CEAC-4B0E-BE9D-DE0A05F6CD2C}" type="datetimeFigureOut">
              <a:rPr lang="en-IN" smtClean="0"/>
              <a:pPr/>
              <a:t>07-09-2023</a:t>
            </a:fld>
            <a:endParaRPr lang="en-IN"/>
          </a:p>
        </p:txBody>
      </p:sp>
      <p:sp>
        <p:nvSpPr>
          <p:cNvPr id="8" name="Footer Placeholder 7">
            <a:extLst>
              <a:ext uri="{FF2B5EF4-FFF2-40B4-BE49-F238E27FC236}">
                <a16:creationId xmlns:a16="http://schemas.microsoft.com/office/drawing/2014/main" xmlns="" id="{5F3E8B8B-FC7B-29E4-B7AD-0ADD3ECE8B6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BF754C44-2C79-B07D-CF88-BD859C848F0D}"/>
              </a:ext>
            </a:extLst>
          </p:cNvPr>
          <p:cNvSpPr>
            <a:spLocks noGrp="1"/>
          </p:cNvSpPr>
          <p:nvPr>
            <p:ph type="sldNum" sz="quarter" idx="12"/>
          </p:nvPr>
        </p:nvSpPr>
        <p:spPr/>
        <p:txBody>
          <a:bodyPr/>
          <a:lstStyle/>
          <a:p>
            <a:fld id="{9B69770B-5376-4964-8EFF-C01FC063A145}" type="slidenum">
              <a:rPr lang="en-IN" smtClean="0"/>
              <a:pPr/>
              <a:t>‹#›</a:t>
            </a:fld>
            <a:endParaRPr lang="en-IN"/>
          </a:p>
        </p:txBody>
      </p:sp>
    </p:spTree>
    <p:extLst>
      <p:ext uri="{BB962C8B-B14F-4D97-AF65-F5344CB8AC3E}">
        <p14:creationId xmlns:p14="http://schemas.microsoft.com/office/powerpoint/2010/main" xmlns="" val="422457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5129E-513C-4A8F-B001-62649E98294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08EB5F3A-4B8E-03DC-0948-1A1CEC308F89}"/>
              </a:ext>
            </a:extLst>
          </p:cNvPr>
          <p:cNvSpPr>
            <a:spLocks noGrp="1"/>
          </p:cNvSpPr>
          <p:nvPr>
            <p:ph type="dt" sz="half" idx="10"/>
          </p:nvPr>
        </p:nvSpPr>
        <p:spPr/>
        <p:txBody>
          <a:bodyPr/>
          <a:lstStyle/>
          <a:p>
            <a:fld id="{2895ECC4-CEAC-4B0E-BE9D-DE0A05F6CD2C}" type="datetimeFigureOut">
              <a:rPr lang="en-IN" smtClean="0"/>
              <a:pPr/>
              <a:t>07-09-2023</a:t>
            </a:fld>
            <a:endParaRPr lang="en-IN"/>
          </a:p>
        </p:txBody>
      </p:sp>
      <p:sp>
        <p:nvSpPr>
          <p:cNvPr id="4" name="Footer Placeholder 3">
            <a:extLst>
              <a:ext uri="{FF2B5EF4-FFF2-40B4-BE49-F238E27FC236}">
                <a16:creationId xmlns:a16="http://schemas.microsoft.com/office/drawing/2014/main" xmlns="" id="{FAA6B1A9-1247-08E8-84E5-4AD53865E8E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FD210D2D-7A63-E11F-CF4D-E9055B13E76D}"/>
              </a:ext>
            </a:extLst>
          </p:cNvPr>
          <p:cNvSpPr>
            <a:spLocks noGrp="1"/>
          </p:cNvSpPr>
          <p:nvPr>
            <p:ph type="sldNum" sz="quarter" idx="12"/>
          </p:nvPr>
        </p:nvSpPr>
        <p:spPr/>
        <p:txBody>
          <a:bodyPr/>
          <a:lstStyle/>
          <a:p>
            <a:fld id="{9B69770B-5376-4964-8EFF-C01FC063A145}" type="slidenum">
              <a:rPr lang="en-IN" smtClean="0"/>
              <a:pPr/>
              <a:t>‹#›</a:t>
            </a:fld>
            <a:endParaRPr lang="en-IN"/>
          </a:p>
        </p:txBody>
      </p:sp>
    </p:spTree>
    <p:extLst>
      <p:ext uri="{BB962C8B-B14F-4D97-AF65-F5344CB8AC3E}">
        <p14:creationId xmlns:p14="http://schemas.microsoft.com/office/powerpoint/2010/main" xmlns="" val="2756505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A6C7D77-A832-35A7-3FA5-B4051B8EC6AC}"/>
              </a:ext>
            </a:extLst>
          </p:cNvPr>
          <p:cNvSpPr>
            <a:spLocks noGrp="1"/>
          </p:cNvSpPr>
          <p:nvPr>
            <p:ph type="dt" sz="half" idx="10"/>
          </p:nvPr>
        </p:nvSpPr>
        <p:spPr/>
        <p:txBody>
          <a:bodyPr/>
          <a:lstStyle/>
          <a:p>
            <a:fld id="{2895ECC4-CEAC-4B0E-BE9D-DE0A05F6CD2C}" type="datetimeFigureOut">
              <a:rPr lang="en-IN" smtClean="0"/>
              <a:pPr/>
              <a:t>07-09-2023</a:t>
            </a:fld>
            <a:endParaRPr lang="en-IN"/>
          </a:p>
        </p:txBody>
      </p:sp>
      <p:sp>
        <p:nvSpPr>
          <p:cNvPr id="3" name="Footer Placeholder 2">
            <a:extLst>
              <a:ext uri="{FF2B5EF4-FFF2-40B4-BE49-F238E27FC236}">
                <a16:creationId xmlns:a16="http://schemas.microsoft.com/office/drawing/2014/main" xmlns="" id="{9F0E60F8-6D9E-9C58-B821-B3D976DA14F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B9BB1139-0D2A-CA0E-D060-39D21DED5358}"/>
              </a:ext>
            </a:extLst>
          </p:cNvPr>
          <p:cNvSpPr>
            <a:spLocks noGrp="1"/>
          </p:cNvSpPr>
          <p:nvPr>
            <p:ph type="sldNum" sz="quarter" idx="12"/>
          </p:nvPr>
        </p:nvSpPr>
        <p:spPr/>
        <p:txBody>
          <a:bodyPr/>
          <a:lstStyle/>
          <a:p>
            <a:fld id="{9B69770B-5376-4964-8EFF-C01FC063A145}" type="slidenum">
              <a:rPr lang="en-IN" smtClean="0"/>
              <a:pPr/>
              <a:t>‹#›</a:t>
            </a:fld>
            <a:endParaRPr lang="en-IN"/>
          </a:p>
        </p:txBody>
      </p:sp>
    </p:spTree>
    <p:extLst>
      <p:ext uri="{BB962C8B-B14F-4D97-AF65-F5344CB8AC3E}">
        <p14:creationId xmlns:p14="http://schemas.microsoft.com/office/powerpoint/2010/main" xmlns="" val="168747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1A39C0-EA4E-FF70-4091-8237156BD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F94CD0C1-D730-9209-9EC2-6EE732959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79B67A15-922C-F3D2-C84C-3B116553F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C0BD6DC-5751-B12A-FDB2-07A48D2165D3}"/>
              </a:ext>
            </a:extLst>
          </p:cNvPr>
          <p:cNvSpPr>
            <a:spLocks noGrp="1"/>
          </p:cNvSpPr>
          <p:nvPr>
            <p:ph type="dt" sz="half" idx="10"/>
          </p:nvPr>
        </p:nvSpPr>
        <p:spPr/>
        <p:txBody>
          <a:bodyPr/>
          <a:lstStyle/>
          <a:p>
            <a:fld id="{2895ECC4-CEAC-4B0E-BE9D-DE0A05F6CD2C}" type="datetimeFigureOut">
              <a:rPr lang="en-IN" smtClean="0"/>
              <a:pPr/>
              <a:t>07-09-2023</a:t>
            </a:fld>
            <a:endParaRPr lang="en-IN"/>
          </a:p>
        </p:txBody>
      </p:sp>
      <p:sp>
        <p:nvSpPr>
          <p:cNvPr id="6" name="Footer Placeholder 5">
            <a:extLst>
              <a:ext uri="{FF2B5EF4-FFF2-40B4-BE49-F238E27FC236}">
                <a16:creationId xmlns:a16="http://schemas.microsoft.com/office/drawing/2014/main" xmlns="" id="{AC20DEBE-C1DB-F69F-2B67-25F911FCAFF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EC6D1BC9-3131-AA9A-B32B-4B4E1938A354}"/>
              </a:ext>
            </a:extLst>
          </p:cNvPr>
          <p:cNvSpPr>
            <a:spLocks noGrp="1"/>
          </p:cNvSpPr>
          <p:nvPr>
            <p:ph type="sldNum" sz="quarter" idx="12"/>
          </p:nvPr>
        </p:nvSpPr>
        <p:spPr/>
        <p:txBody>
          <a:bodyPr/>
          <a:lstStyle/>
          <a:p>
            <a:fld id="{9B69770B-5376-4964-8EFF-C01FC063A145}" type="slidenum">
              <a:rPr lang="en-IN" smtClean="0"/>
              <a:pPr/>
              <a:t>‹#›</a:t>
            </a:fld>
            <a:endParaRPr lang="en-IN"/>
          </a:p>
        </p:txBody>
      </p:sp>
    </p:spTree>
    <p:extLst>
      <p:ext uri="{BB962C8B-B14F-4D97-AF65-F5344CB8AC3E}">
        <p14:creationId xmlns:p14="http://schemas.microsoft.com/office/powerpoint/2010/main" xmlns="" val="296590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61F8BE-2E94-6152-620F-4353F28AE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A87206EB-C0FB-A7FF-3E3E-DBC83236E2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E22A6ECB-AFFB-7BAE-90BE-04A878D28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F9B2C36-2BF3-52AA-6335-5E7BF68CD533}"/>
              </a:ext>
            </a:extLst>
          </p:cNvPr>
          <p:cNvSpPr>
            <a:spLocks noGrp="1"/>
          </p:cNvSpPr>
          <p:nvPr>
            <p:ph type="dt" sz="half" idx="10"/>
          </p:nvPr>
        </p:nvSpPr>
        <p:spPr/>
        <p:txBody>
          <a:bodyPr/>
          <a:lstStyle/>
          <a:p>
            <a:fld id="{2895ECC4-CEAC-4B0E-BE9D-DE0A05F6CD2C}" type="datetimeFigureOut">
              <a:rPr lang="en-IN" smtClean="0"/>
              <a:pPr/>
              <a:t>07-09-2023</a:t>
            </a:fld>
            <a:endParaRPr lang="en-IN"/>
          </a:p>
        </p:txBody>
      </p:sp>
      <p:sp>
        <p:nvSpPr>
          <p:cNvPr id="6" name="Footer Placeholder 5">
            <a:extLst>
              <a:ext uri="{FF2B5EF4-FFF2-40B4-BE49-F238E27FC236}">
                <a16:creationId xmlns:a16="http://schemas.microsoft.com/office/drawing/2014/main" xmlns="" id="{D9093459-67EC-8606-3778-EEA155EE077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32DB71D1-6B65-F614-3765-E27F829816C6}"/>
              </a:ext>
            </a:extLst>
          </p:cNvPr>
          <p:cNvSpPr>
            <a:spLocks noGrp="1"/>
          </p:cNvSpPr>
          <p:nvPr>
            <p:ph type="sldNum" sz="quarter" idx="12"/>
          </p:nvPr>
        </p:nvSpPr>
        <p:spPr/>
        <p:txBody>
          <a:bodyPr/>
          <a:lstStyle/>
          <a:p>
            <a:fld id="{9B69770B-5376-4964-8EFF-C01FC063A145}" type="slidenum">
              <a:rPr lang="en-IN" smtClean="0"/>
              <a:pPr/>
              <a:t>‹#›</a:t>
            </a:fld>
            <a:endParaRPr lang="en-IN"/>
          </a:p>
        </p:txBody>
      </p:sp>
    </p:spTree>
    <p:extLst>
      <p:ext uri="{BB962C8B-B14F-4D97-AF65-F5344CB8AC3E}">
        <p14:creationId xmlns:p14="http://schemas.microsoft.com/office/powerpoint/2010/main" xmlns="" val="129921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87E23BD-CBCD-0B0D-571A-77D2C9671F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5D25A091-62EC-3A9B-162D-1F30B08F59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B72E659-5DA2-E8FA-FB2E-B6F1D94B2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5ECC4-CEAC-4B0E-BE9D-DE0A05F6CD2C}" type="datetimeFigureOut">
              <a:rPr lang="en-IN" smtClean="0"/>
              <a:pPr/>
              <a:t>07-09-2023</a:t>
            </a:fld>
            <a:endParaRPr lang="en-IN"/>
          </a:p>
        </p:txBody>
      </p:sp>
      <p:sp>
        <p:nvSpPr>
          <p:cNvPr id="5" name="Footer Placeholder 4">
            <a:extLst>
              <a:ext uri="{FF2B5EF4-FFF2-40B4-BE49-F238E27FC236}">
                <a16:creationId xmlns:a16="http://schemas.microsoft.com/office/drawing/2014/main" xmlns="" id="{8EF89C1B-DE22-A472-0B84-2339D08A2C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66F7E524-B026-93AB-D9C6-AE960FC67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9770B-5376-4964-8EFF-C01FC063A145}" type="slidenum">
              <a:rPr lang="en-IN" smtClean="0"/>
              <a:pPr/>
              <a:t>‹#›</a:t>
            </a:fld>
            <a:endParaRPr lang="en-IN"/>
          </a:p>
        </p:txBody>
      </p:sp>
    </p:spTree>
    <p:extLst>
      <p:ext uri="{BB962C8B-B14F-4D97-AF65-F5344CB8AC3E}">
        <p14:creationId xmlns:p14="http://schemas.microsoft.com/office/powerpoint/2010/main" xmlns="" val="2561409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41C96-A6B1-A2F1-1147-1993F3685E45}"/>
              </a:ext>
            </a:extLst>
          </p:cNvPr>
          <p:cNvSpPr>
            <a:spLocks noGrp="1"/>
          </p:cNvSpPr>
          <p:nvPr>
            <p:ph type="ctrTitle"/>
          </p:nvPr>
        </p:nvSpPr>
        <p:spPr>
          <a:xfrm>
            <a:off x="1524000" y="1122362"/>
            <a:ext cx="9144000" cy="1576449"/>
          </a:xfrm>
        </p:spPr>
        <p:txBody>
          <a:bodyPr/>
          <a:lstStyle/>
          <a:p>
            <a:r>
              <a:rPr lang="en-US" b="1" dirty="0">
                <a:solidFill>
                  <a:srgbClr val="7030A0"/>
                </a:solidFill>
                <a:latin typeface="Times New Roman" panose="02020603050405020304" pitchFamily="18" charset="0"/>
                <a:cs typeface="Times New Roman" panose="02020603050405020304" pitchFamily="18" charset="0"/>
              </a:rPr>
              <a:t>UNIT-2</a:t>
            </a:r>
            <a:endParaRPr lang="en-IN" b="1" dirty="0">
              <a:solidFill>
                <a:srgbClr val="7030A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7EFF322C-6CD8-2333-CEEA-EFE10941B115}"/>
              </a:ext>
            </a:extLst>
          </p:cNvPr>
          <p:cNvSpPr>
            <a:spLocks noGrp="1"/>
          </p:cNvSpPr>
          <p:nvPr>
            <p:ph type="subTitle" idx="1"/>
          </p:nvPr>
        </p:nvSpPr>
        <p:spPr>
          <a:xfrm>
            <a:off x="1524000" y="2698812"/>
            <a:ext cx="9144000" cy="1686757"/>
          </a:xfrm>
        </p:spPr>
        <p:txBody>
          <a:bodyPr>
            <a:normAutofit lnSpcReduction="10000"/>
          </a:bodyPr>
          <a:lstStyle/>
          <a:p>
            <a:endParaRPr lang="en-US" dirty="0"/>
          </a:p>
          <a:p>
            <a:endParaRPr lang="en-IN" dirty="0"/>
          </a:p>
          <a:p>
            <a:r>
              <a:rPr lang="en-IN" sz="6000" b="1" dirty="0">
                <a:solidFill>
                  <a:srgbClr val="7030A0"/>
                </a:solidFill>
                <a:latin typeface="Times New Roman" panose="02020603050405020304" pitchFamily="18" charset="0"/>
                <a:cs typeface="Times New Roman" panose="02020603050405020304" pitchFamily="18" charset="0"/>
              </a:rPr>
              <a:t>C  PROGRAMMING</a:t>
            </a:r>
          </a:p>
          <a:p>
            <a:endParaRPr lang="en-IN" dirty="0"/>
          </a:p>
        </p:txBody>
      </p:sp>
    </p:spTree>
    <p:extLst>
      <p:ext uri="{BB962C8B-B14F-4D97-AF65-F5344CB8AC3E}">
        <p14:creationId xmlns:p14="http://schemas.microsoft.com/office/powerpoint/2010/main" xmlns="" val="33757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5392"/>
          </a:xfrm>
        </p:spPr>
        <p:txBody>
          <a:bodyPr/>
          <a:lstStyle/>
          <a:p>
            <a:r>
              <a:rPr lang="en-US" b="1" dirty="0">
                <a:solidFill>
                  <a:srgbClr val="7030A0"/>
                </a:solidFill>
                <a:latin typeface="Times New Roman" pitchFamily="18" charset="0"/>
                <a:cs typeface="Times New Roman" pitchFamily="18" charset="0"/>
              </a:rPr>
              <a:t>Creating and Executing C  Program</a:t>
            </a:r>
          </a:p>
        </p:txBody>
      </p:sp>
      <p:pic>
        <p:nvPicPr>
          <p:cNvPr id="2052" name="Picture 4"/>
          <p:cNvPicPr>
            <a:picLocks noGrp="1" noChangeAspect="1" noChangeArrowheads="1"/>
          </p:cNvPicPr>
          <p:nvPr>
            <p:ph idx="1"/>
          </p:nvPr>
        </p:nvPicPr>
        <p:blipFill>
          <a:blip r:embed="rId2"/>
          <a:srcRect/>
          <a:stretch>
            <a:fillRect/>
          </a:stretch>
        </p:blipFill>
        <p:spPr bwMode="auto">
          <a:xfrm>
            <a:off x="1984917" y="1042194"/>
            <a:ext cx="6579220" cy="56102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latin typeface="Times New Roman" pitchFamily="18" charset="0"/>
                <a:cs typeface="Times New Roman" pitchFamily="18" charset="0"/>
              </a:rPr>
              <a:t>MODULAR PROGRAMMING</a:t>
            </a: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Modular Programming is a program design technique in which a large program is divided into sub programs/functions that are called modules.</a:t>
            </a:r>
          </a:p>
          <a:p>
            <a:r>
              <a:rPr lang="en-US" dirty="0">
                <a:latin typeface="Times New Roman" pitchFamily="18" charset="0"/>
                <a:cs typeface="Times New Roman" pitchFamily="18" charset="0"/>
              </a:rPr>
              <a:t>It improves maintainability of a program.</a:t>
            </a:r>
          </a:p>
          <a:p>
            <a:r>
              <a:rPr lang="en-US" dirty="0">
                <a:latin typeface="Times New Roman" pitchFamily="18" charset="0"/>
                <a:cs typeface="Times New Roman" pitchFamily="18" charset="0"/>
              </a:rPr>
              <a:t>It makes software development , debug, modify, update faster and easy.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7C56E43-4469-2C2F-CA11-A8CC63F9256C}"/>
              </a:ext>
            </a:extLst>
          </p:cNvPr>
          <p:cNvPicPr>
            <a:picLocks noChangeAspect="1"/>
          </p:cNvPicPr>
          <p:nvPr/>
        </p:nvPicPr>
        <p:blipFill>
          <a:blip r:embed="rId2"/>
          <a:stretch>
            <a:fillRect/>
          </a:stretch>
        </p:blipFill>
        <p:spPr>
          <a:xfrm>
            <a:off x="0" y="-111796"/>
            <a:ext cx="12192000" cy="6857999"/>
          </a:xfrm>
          <a:prstGeom prst="rect">
            <a:avLst/>
          </a:prstGeom>
        </p:spPr>
      </p:pic>
    </p:spTree>
    <p:extLst>
      <p:ext uri="{BB962C8B-B14F-4D97-AF65-F5344CB8AC3E}">
        <p14:creationId xmlns:p14="http://schemas.microsoft.com/office/powerpoint/2010/main" xmlns="" val="2621034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0397"/>
          </a:xfrm>
        </p:spPr>
        <p:txBody>
          <a:bodyPr>
            <a:normAutofit fontScale="90000"/>
          </a:bodyPr>
          <a:lstStyle/>
          <a:p>
            <a:r>
              <a:rPr lang="en-IN" b="1" dirty="0">
                <a:solidFill>
                  <a:srgbClr val="7030A0"/>
                </a:solidFill>
                <a:latin typeface="Times New Roman" pitchFamily="18" charset="0"/>
                <a:cs typeface="Times New Roman" pitchFamily="18" charset="0"/>
              </a:rPr>
              <a:t>C TOKENS</a:t>
            </a:r>
            <a:endParaRPr lang="en-US"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1169580"/>
            <a:ext cx="10515600" cy="5550816"/>
          </a:xfrm>
        </p:spPr>
        <p:txBody>
          <a:bodyPr>
            <a:normAutofit lnSpcReduction="10000"/>
          </a:bodyPr>
          <a:lstStyle/>
          <a:p>
            <a:pPr>
              <a:buNone/>
            </a:pPr>
            <a:r>
              <a:rPr lang="en-US" dirty="0">
                <a:latin typeface="Times New Roman" pitchFamily="18" charset="0"/>
                <a:cs typeface="Times New Roman" pitchFamily="18" charset="0"/>
              </a:rPr>
              <a:t>   A token in C can be defined as the smallest individual element of the C programming language that is meaningful to the compiler.</a:t>
            </a:r>
          </a:p>
          <a:p>
            <a:pPr>
              <a:buNone/>
            </a:pPr>
            <a:r>
              <a:rPr lang="en-US" dirty="0">
                <a:latin typeface="Times New Roman" pitchFamily="18" charset="0"/>
                <a:cs typeface="Times New Roman" pitchFamily="18" charset="0"/>
              </a:rPr>
              <a:t>                                                        OR</a:t>
            </a:r>
          </a:p>
          <a:p>
            <a:pPr>
              <a:buNone/>
            </a:pPr>
            <a:r>
              <a:rPr lang="en-US" dirty="0">
                <a:latin typeface="Times New Roman" pitchFamily="18" charset="0"/>
                <a:cs typeface="Times New Roman" pitchFamily="18" charset="0"/>
              </a:rPr>
              <a:t>   One or more characters grouped together to form basic elements of C are known as C Tokens.</a:t>
            </a:r>
          </a:p>
          <a:p>
            <a:pPr algn="just">
              <a:buNone/>
            </a:pPr>
            <a:r>
              <a:rPr lang="en-US" b="1" dirty="0">
                <a:latin typeface="Times New Roman" pitchFamily="18" charset="0"/>
                <a:cs typeface="Times New Roman" pitchFamily="18" charset="0"/>
              </a:rPr>
              <a:t>Types of Tokens in C</a:t>
            </a:r>
          </a:p>
          <a:p>
            <a:pPr fontAlgn="base"/>
            <a:r>
              <a:rPr lang="en-US" dirty="0">
                <a:latin typeface="Times New Roman" pitchFamily="18" charset="0"/>
                <a:cs typeface="Times New Roman" pitchFamily="18" charset="0"/>
              </a:rPr>
              <a:t>Keywords</a:t>
            </a:r>
          </a:p>
          <a:p>
            <a:pPr fontAlgn="base"/>
            <a:r>
              <a:rPr lang="en-US" dirty="0">
                <a:latin typeface="Times New Roman" pitchFamily="18" charset="0"/>
                <a:cs typeface="Times New Roman" pitchFamily="18" charset="0"/>
              </a:rPr>
              <a:t>Identifiers</a:t>
            </a:r>
          </a:p>
          <a:p>
            <a:pPr fontAlgn="base"/>
            <a:r>
              <a:rPr lang="en-US" dirty="0">
                <a:latin typeface="Times New Roman" pitchFamily="18" charset="0"/>
                <a:cs typeface="Times New Roman" pitchFamily="18" charset="0"/>
              </a:rPr>
              <a:t>Constants</a:t>
            </a:r>
          </a:p>
          <a:p>
            <a:pPr fontAlgn="base"/>
            <a:r>
              <a:rPr lang="en-US" dirty="0">
                <a:latin typeface="Times New Roman" pitchFamily="18" charset="0"/>
                <a:cs typeface="Times New Roman" pitchFamily="18" charset="0"/>
              </a:rPr>
              <a:t>Strings</a:t>
            </a:r>
          </a:p>
          <a:p>
            <a:pPr fontAlgn="base"/>
            <a:r>
              <a:rPr lang="en-US" dirty="0">
                <a:latin typeface="Times New Roman" pitchFamily="18" charset="0"/>
                <a:cs typeface="Times New Roman" pitchFamily="18" charset="0"/>
              </a:rPr>
              <a:t>Special Symbols</a:t>
            </a:r>
          </a:p>
          <a:p>
            <a:pPr fontAlgn="base"/>
            <a:r>
              <a:rPr lang="en-US" dirty="0">
                <a:latin typeface="Times New Roman" pitchFamily="18" charset="0"/>
                <a:cs typeface="Times New Roman" pitchFamily="18" charset="0"/>
              </a:rPr>
              <a:t>Operators</a:t>
            </a:r>
          </a:p>
          <a:p>
            <a:pPr algn="just">
              <a:buNone/>
            </a:pPr>
            <a:endParaRPr lang="en-US"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5814"/>
            <a:ext cx="10515600" cy="6368902"/>
          </a:xfrm>
        </p:spPr>
        <p:txBody>
          <a:bodyPr/>
          <a:lstStyle/>
          <a:p>
            <a:pPr>
              <a:buNone/>
            </a:pPr>
            <a:r>
              <a:rPr lang="en-US" sz="4400" b="1" dirty="0">
                <a:solidFill>
                  <a:srgbClr val="7030A0"/>
                </a:solidFill>
                <a:latin typeface="Times New Roman" pitchFamily="18" charset="0"/>
                <a:cs typeface="Times New Roman" pitchFamily="18" charset="0"/>
              </a:rPr>
              <a:t>Keywords</a:t>
            </a:r>
          </a:p>
          <a:p>
            <a:r>
              <a:rPr lang="en-US" dirty="0"/>
              <a:t> </a:t>
            </a:r>
            <a:r>
              <a:rPr lang="en-US" dirty="0">
                <a:latin typeface="Times New Roman" pitchFamily="18" charset="0"/>
                <a:cs typeface="Times New Roman" pitchFamily="18" charset="0"/>
              </a:rPr>
              <a:t>The keywords are reserved for specific meanings in C language.</a:t>
            </a:r>
          </a:p>
          <a:p>
            <a:r>
              <a:rPr lang="en-US" dirty="0">
                <a:latin typeface="Times New Roman" pitchFamily="18" charset="0"/>
                <a:cs typeface="Times New Roman" pitchFamily="18" charset="0"/>
              </a:rPr>
              <a:t> When keywords are combined with the formal syntax, it forms the C programming language.  </a:t>
            </a:r>
          </a:p>
          <a:p>
            <a:r>
              <a:rPr lang="en-US" b="1" dirty="0">
                <a:latin typeface="Times New Roman" pitchFamily="18" charset="0"/>
                <a:cs typeface="Times New Roman" pitchFamily="18" charset="0"/>
              </a:rPr>
              <a:t> C</a:t>
            </a:r>
            <a:r>
              <a:rPr lang="en-US" dirty="0">
                <a:latin typeface="Times New Roman" pitchFamily="18" charset="0"/>
                <a:cs typeface="Times New Roman" pitchFamily="18" charset="0"/>
              </a:rPr>
              <a:t> language supports </a:t>
            </a:r>
            <a:r>
              <a:rPr lang="en-US" b="1" dirty="0">
                <a:latin typeface="Times New Roman" pitchFamily="18" charset="0"/>
                <a:cs typeface="Times New Roman" pitchFamily="18" charset="0"/>
              </a:rPr>
              <a:t>32</a:t>
            </a:r>
            <a:r>
              <a:rPr lang="en-US" dirty="0">
                <a:latin typeface="Times New Roman" pitchFamily="18" charset="0"/>
                <a:cs typeface="Times New Roman" pitchFamily="18" charset="0"/>
              </a:rPr>
              <a:t> keywords which are given below:  </a:t>
            </a:r>
            <a:endParaRPr lang="en-US" b="1" dirty="0">
              <a:solidFill>
                <a:srgbClr val="7030A0"/>
              </a:solidFill>
              <a:latin typeface="Times New Roman" pitchFamily="18" charset="0"/>
              <a:cs typeface="Times New Roman" pitchFamily="18" charset="0"/>
            </a:endParaRPr>
          </a:p>
          <a:p>
            <a:pPr>
              <a:buNone/>
            </a:pPr>
            <a:endParaRPr lang="en-US" dirty="0"/>
          </a:p>
        </p:txBody>
      </p:sp>
      <p:pic>
        <p:nvPicPr>
          <p:cNvPr id="5" name="Picture 4" descr="Keywords in c.png"/>
          <p:cNvPicPr>
            <a:picLocks noChangeAspect="1"/>
          </p:cNvPicPr>
          <p:nvPr/>
        </p:nvPicPr>
        <p:blipFill>
          <a:blip r:embed="rId2"/>
          <a:stretch>
            <a:fillRect/>
          </a:stretch>
        </p:blipFill>
        <p:spPr>
          <a:xfrm>
            <a:off x="1201479" y="2860157"/>
            <a:ext cx="8867553" cy="377455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8372"/>
          </a:xfrm>
        </p:spPr>
        <p:txBody>
          <a:bodyPr/>
          <a:lstStyle/>
          <a:p>
            <a:r>
              <a:rPr lang="en-IN" b="1" dirty="0">
                <a:solidFill>
                  <a:srgbClr val="7030A0"/>
                </a:solidFill>
                <a:latin typeface="Times New Roman" pitchFamily="18" charset="0"/>
                <a:cs typeface="Times New Roman" pitchFamily="18" charset="0"/>
              </a:rPr>
              <a:t>Identifiers</a:t>
            </a:r>
            <a:endParaRPr lang="en-US"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1467293"/>
            <a:ext cx="10515600" cy="5114260"/>
          </a:xfrm>
        </p:spPr>
        <p:txBody>
          <a:bodyPr/>
          <a:lstStyle/>
          <a:p>
            <a:r>
              <a:rPr lang="en-US" dirty="0">
                <a:latin typeface="Times New Roman" pitchFamily="18" charset="0"/>
                <a:cs typeface="Times New Roman" pitchFamily="18" charset="0"/>
              </a:rPr>
              <a:t>Identifier is a name given to variable , function or any other user defined item.</a:t>
            </a:r>
          </a:p>
          <a:p>
            <a:r>
              <a:rPr lang="en-US" dirty="0">
                <a:latin typeface="Times New Roman" pitchFamily="18" charset="0"/>
                <a:cs typeface="Times New Roman" pitchFamily="18" charset="0"/>
              </a:rPr>
              <a:t>Identifiers must be unique. They are created to give a unique name to an entity to identify it during the execution of the program. </a:t>
            </a:r>
          </a:p>
          <a:p>
            <a:r>
              <a:rPr lang="en-US" dirty="0">
                <a:latin typeface="Times New Roman" pitchFamily="18" charset="0"/>
                <a:cs typeface="Times New Roman" pitchFamily="18" charset="0"/>
              </a:rPr>
              <a:t>For example:</a:t>
            </a:r>
          </a:p>
          <a:p>
            <a:pPr>
              <a:buNone/>
            </a:pPr>
            <a:r>
              <a:rPr lang="en-IN" dirty="0">
                <a:latin typeface="Times New Roman" pitchFamily="18" charset="0"/>
                <a:cs typeface="Times New Roman" pitchFamily="18" charset="0"/>
              </a:rPr>
              <a:t>   </a:t>
            </a:r>
            <a:r>
              <a:rPr lang="en-US" dirty="0">
                <a:latin typeface="Times New Roman" pitchFamily="18" charset="0"/>
                <a:cs typeface="Times New Roman" pitchFamily="18" charset="0"/>
              </a:rPr>
              <a:t>int money;</a:t>
            </a:r>
          </a:p>
          <a:p>
            <a:pPr>
              <a:buNone/>
            </a:pPr>
            <a:r>
              <a:rPr lang="en-US" dirty="0">
                <a:latin typeface="Times New Roman" pitchFamily="18" charset="0"/>
                <a:cs typeface="Times New Roman" pitchFamily="18" charset="0"/>
              </a:rPr>
              <a:t>   double </a:t>
            </a:r>
            <a:r>
              <a:rPr lang="en-US" dirty="0" err="1">
                <a:latin typeface="Times New Roman" pitchFamily="18" charset="0"/>
                <a:cs typeface="Times New Roman" pitchFamily="18" charset="0"/>
              </a:rPr>
              <a:t>accountBalance</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Here, money and </a:t>
            </a:r>
            <a:r>
              <a:rPr lang="en-US" dirty="0" err="1">
                <a:latin typeface="Times New Roman" pitchFamily="18" charset="0"/>
                <a:cs typeface="Times New Roman" pitchFamily="18" charset="0"/>
              </a:rPr>
              <a:t>accountBalance</a:t>
            </a:r>
            <a:r>
              <a:rPr lang="en-US" dirty="0">
                <a:latin typeface="Times New Roman" pitchFamily="18" charset="0"/>
                <a:cs typeface="Times New Roman" pitchFamily="18" charset="0"/>
              </a:rPr>
              <a:t> are identifiers.</a:t>
            </a: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410"/>
            <a:ext cx="10515600" cy="1075438"/>
          </a:xfrm>
        </p:spPr>
        <p:txBody>
          <a:bodyPr>
            <a:normAutofit fontScale="90000"/>
          </a:bodyPr>
          <a:lstStyle/>
          <a:p>
            <a:r>
              <a:rPr lang="en-US" b="1" dirty="0">
                <a:solidFill>
                  <a:srgbClr val="7030A0"/>
                </a:solidFill>
                <a:latin typeface="Times New Roman" pitchFamily="18" charset="0"/>
                <a:cs typeface="Times New Roman" pitchFamily="18" charset="0"/>
              </a:rPr>
              <a:t>Rules for Identifiers</a:t>
            </a:r>
            <a:r>
              <a:rPr lang="en-US" b="1" dirty="0"/>
              <a:t/>
            </a:r>
            <a:br>
              <a:rPr lang="en-US" b="1" dirty="0"/>
            </a:br>
            <a:endParaRPr lang="en-US" dirty="0"/>
          </a:p>
        </p:txBody>
      </p:sp>
      <p:sp>
        <p:nvSpPr>
          <p:cNvPr id="3" name="Content Placeholder 2"/>
          <p:cNvSpPr>
            <a:spLocks noGrp="1"/>
          </p:cNvSpPr>
          <p:nvPr>
            <p:ph idx="1"/>
          </p:nvPr>
        </p:nvSpPr>
        <p:spPr>
          <a:xfrm>
            <a:off x="838200" y="967667"/>
            <a:ext cx="10515600" cy="5209296"/>
          </a:xfrm>
        </p:spPr>
        <p:txBody>
          <a:bodyPr>
            <a:normAutofit/>
          </a:bodyPr>
          <a:lstStyle/>
          <a:p>
            <a:pPr fontAlgn="base"/>
            <a:r>
              <a:rPr lang="en-US" dirty="0">
                <a:latin typeface="Times New Roman" pitchFamily="18" charset="0"/>
                <a:cs typeface="Times New Roman" pitchFamily="18" charset="0"/>
              </a:rPr>
              <a:t>They must begin with a letter or underscore(_).</a:t>
            </a:r>
          </a:p>
          <a:p>
            <a:pPr fontAlgn="base"/>
            <a:r>
              <a:rPr lang="en-US" dirty="0">
                <a:latin typeface="Times New Roman" pitchFamily="18" charset="0"/>
                <a:cs typeface="Times New Roman" pitchFamily="18" charset="0"/>
              </a:rPr>
              <a:t>They must consist of only letters, digits, or underscore. No other special character is allowed.</a:t>
            </a:r>
          </a:p>
          <a:p>
            <a:pPr fontAlgn="base"/>
            <a:r>
              <a:rPr lang="en-US" dirty="0">
                <a:latin typeface="Times New Roman" pitchFamily="18" charset="0"/>
                <a:cs typeface="Times New Roman" pitchFamily="18" charset="0"/>
              </a:rPr>
              <a:t>It should not be a keyword.</a:t>
            </a:r>
          </a:p>
          <a:p>
            <a:pPr fontAlgn="base"/>
            <a:r>
              <a:rPr lang="en-US" dirty="0">
                <a:latin typeface="Times New Roman" pitchFamily="18" charset="0"/>
                <a:cs typeface="Times New Roman" pitchFamily="18" charset="0"/>
              </a:rPr>
              <a:t>It should be a single word. </a:t>
            </a:r>
            <a:r>
              <a:rPr lang="en-US" dirty="0" err="1">
                <a:latin typeface="Times New Roman" pitchFamily="18" charset="0"/>
                <a:cs typeface="Times New Roman" pitchFamily="18" charset="0"/>
              </a:rPr>
              <a:t>i.e</a:t>
            </a:r>
            <a:r>
              <a:rPr lang="en-US" dirty="0">
                <a:latin typeface="Times New Roman" pitchFamily="18" charset="0"/>
                <a:cs typeface="Times New Roman" pitchFamily="18" charset="0"/>
              </a:rPr>
              <a:t>, No blank space is allowed.</a:t>
            </a:r>
          </a:p>
          <a:p>
            <a:pPr fontAlgn="base"/>
            <a:r>
              <a:rPr lang="en-US" dirty="0">
                <a:latin typeface="Times New Roman" pitchFamily="18" charset="0"/>
                <a:cs typeface="Times New Roman" pitchFamily="18" charset="0"/>
              </a:rPr>
              <a:t>Identifiers are case-sensitive. </a:t>
            </a:r>
          </a:p>
          <a:p>
            <a:pPr fontAlgn="base"/>
            <a:r>
              <a:rPr lang="en-US" dirty="0">
                <a:latin typeface="Times New Roman" pitchFamily="18" charset="0"/>
                <a:cs typeface="Times New Roman" pitchFamily="18" charset="0"/>
              </a:rPr>
              <a:t>The maximum length of an identifier is 31 characters.</a:t>
            </a:r>
          </a:p>
          <a:p>
            <a:pPr fontAlgn="base"/>
            <a:r>
              <a:rPr lang="en-US" dirty="0">
                <a:latin typeface="Times New Roman" pitchFamily="18" charset="0"/>
                <a:cs typeface="Times New Roman" pitchFamily="18" charset="0"/>
              </a:rPr>
              <a:t>For example,</a:t>
            </a:r>
          </a:p>
          <a:p>
            <a:pPr fontAlgn="base">
              <a:buNone/>
            </a:pPr>
            <a:r>
              <a:rPr lang="en-US" b="1" dirty="0">
                <a:latin typeface="Times New Roman" pitchFamily="18" charset="0"/>
                <a:cs typeface="Times New Roman" pitchFamily="18" charset="0"/>
              </a:rPr>
              <a:t>main: </a:t>
            </a:r>
            <a:r>
              <a:rPr lang="en-US" dirty="0">
                <a:latin typeface="Times New Roman" pitchFamily="18" charset="0"/>
                <a:cs typeface="Times New Roman" pitchFamily="18" charset="0"/>
              </a:rPr>
              <a:t>method name.</a:t>
            </a:r>
          </a:p>
          <a:p>
            <a:pPr fontAlgn="base">
              <a:buNone/>
            </a:pPr>
            <a:r>
              <a:rPr lang="en-US" b="1" dirty="0">
                <a:latin typeface="Times New Roman" pitchFamily="18" charset="0"/>
                <a:cs typeface="Times New Roman" pitchFamily="18" charset="0"/>
              </a:rPr>
              <a:t> a: </a:t>
            </a:r>
            <a:r>
              <a:rPr lang="en-US" dirty="0">
                <a:latin typeface="Times New Roman" pitchFamily="18" charset="0"/>
                <a:cs typeface="Times New Roman" pitchFamily="18" charset="0"/>
              </a:rPr>
              <a:t>variable name.</a:t>
            </a:r>
          </a:p>
          <a:p>
            <a:pPr>
              <a:buNone/>
            </a:pPr>
            <a:endParaRPr lang="en-US"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5088"/>
          </a:xfrm>
        </p:spPr>
        <p:txBody>
          <a:bodyPr/>
          <a:lstStyle/>
          <a:p>
            <a:r>
              <a:rPr lang="en-IN" b="1" dirty="0">
                <a:solidFill>
                  <a:srgbClr val="7030A0"/>
                </a:solidFill>
                <a:latin typeface="Times New Roman" pitchFamily="18" charset="0"/>
                <a:cs typeface="Times New Roman" pitchFamily="18" charset="0"/>
              </a:rPr>
              <a:t>Special Symbols</a:t>
            </a:r>
            <a:endParaRPr lang="en-US"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925033" y="1020726"/>
            <a:ext cx="10428767" cy="5592725"/>
          </a:xfrm>
        </p:spPr>
        <p:txBody>
          <a:bodyPr>
            <a:normAutofit/>
          </a:bodyPr>
          <a:lstStyle/>
          <a:p>
            <a:pPr fontAlgn="base"/>
            <a:r>
              <a:rPr lang="en-US" dirty="0">
                <a:latin typeface="Times New Roman" pitchFamily="18" charset="0"/>
                <a:cs typeface="Times New Roman" pitchFamily="18" charset="0"/>
              </a:rPr>
              <a:t>Semicolon(;)</a:t>
            </a:r>
          </a:p>
          <a:p>
            <a:pPr fontAlgn="base"/>
            <a:r>
              <a:rPr lang="en-US" dirty="0">
                <a:latin typeface="Times New Roman" pitchFamily="18" charset="0"/>
                <a:cs typeface="Times New Roman" pitchFamily="18" charset="0"/>
              </a:rPr>
              <a:t>Brackets[]</a:t>
            </a:r>
          </a:p>
          <a:p>
            <a:pPr fontAlgn="base"/>
            <a:r>
              <a:rPr lang="en-US" dirty="0">
                <a:latin typeface="Times New Roman" pitchFamily="18" charset="0"/>
                <a:cs typeface="Times New Roman" pitchFamily="18" charset="0"/>
              </a:rPr>
              <a:t>Parentheses()</a:t>
            </a:r>
          </a:p>
          <a:p>
            <a:pPr fontAlgn="base"/>
            <a:r>
              <a:rPr lang="en-US" dirty="0">
                <a:latin typeface="Times New Roman" pitchFamily="18" charset="0"/>
                <a:cs typeface="Times New Roman" pitchFamily="18" charset="0"/>
              </a:rPr>
              <a:t>Braces{}</a:t>
            </a:r>
          </a:p>
          <a:p>
            <a:pPr fontAlgn="base"/>
            <a:r>
              <a:rPr lang="en-US" dirty="0">
                <a:latin typeface="Times New Roman" pitchFamily="18" charset="0"/>
                <a:cs typeface="Times New Roman" pitchFamily="18" charset="0"/>
              </a:rPr>
              <a:t>Comma (, )</a:t>
            </a:r>
          </a:p>
          <a:p>
            <a:pPr fontAlgn="base"/>
            <a:r>
              <a:rPr lang="en-US" dirty="0">
                <a:latin typeface="Times New Roman" pitchFamily="18" charset="0"/>
                <a:cs typeface="Times New Roman" pitchFamily="18" charset="0"/>
              </a:rPr>
              <a:t>Colon(:)</a:t>
            </a:r>
          </a:p>
          <a:p>
            <a:pPr fontAlgn="base"/>
            <a:r>
              <a:rPr lang="en-US" dirty="0">
                <a:latin typeface="Times New Roman" pitchFamily="18" charset="0"/>
                <a:cs typeface="Times New Roman" pitchFamily="18" charset="0"/>
              </a:rPr>
              <a:t>Asterisk (*)</a:t>
            </a:r>
          </a:p>
          <a:p>
            <a:pPr fontAlgn="base"/>
            <a:r>
              <a:rPr lang="en-US" dirty="0">
                <a:latin typeface="Times New Roman" pitchFamily="18" charset="0"/>
                <a:cs typeface="Times New Roman" pitchFamily="18" charset="0"/>
              </a:rPr>
              <a:t>Assignment operator(=)</a:t>
            </a:r>
          </a:p>
          <a:p>
            <a:pPr fontAlgn="base"/>
            <a:r>
              <a:rPr lang="en-US" dirty="0">
                <a:latin typeface="Times New Roman" pitchFamily="18" charset="0"/>
                <a:cs typeface="Times New Roman" pitchFamily="18" charset="0"/>
              </a:rPr>
              <a:t>Pre-processor (#)</a:t>
            </a:r>
          </a:p>
          <a:p>
            <a:pPr fontAlgn="base"/>
            <a:r>
              <a:rPr lang="en-US" dirty="0">
                <a:latin typeface="Times New Roman" pitchFamily="18" charset="0"/>
                <a:cs typeface="Times New Roman" pitchFamily="18" charset="0"/>
              </a:rPr>
              <a:t>Period (.)</a:t>
            </a:r>
          </a:p>
          <a:p>
            <a:pPr fontAlgn="base"/>
            <a:r>
              <a:rPr lang="en-US" dirty="0">
                <a:latin typeface="Times New Roman" pitchFamily="18" charset="0"/>
                <a:cs typeface="Times New Roman" pitchFamily="18" charset="0"/>
              </a:rPr>
              <a:t>Tilde(~)</a:t>
            </a:r>
          </a:p>
          <a:p>
            <a:pPr fontAlgn="base"/>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8845"/>
          </a:xfrm>
        </p:spPr>
        <p:txBody>
          <a:bodyPr/>
          <a:lstStyle/>
          <a:p>
            <a:r>
              <a:rPr lang="en-US" b="1" dirty="0" smtClean="0">
                <a:solidFill>
                  <a:srgbClr val="7030A0"/>
                </a:solidFill>
                <a:latin typeface="Times New Roman" panose="02020603050405020304" pitchFamily="18" charset="0"/>
                <a:cs typeface="Times New Roman" panose="02020603050405020304" pitchFamily="18" charset="0"/>
              </a:rPr>
              <a:t>Constants</a:t>
            </a:r>
            <a:endParaRPr lang="en-US" dirty="0"/>
          </a:p>
        </p:txBody>
      </p:sp>
      <p:sp>
        <p:nvSpPr>
          <p:cNvPr id="3" name="Content Placeholder 2"/>
          <p:cNvSpPr>
            <a:spLocks noGrp="1"/>
          </p:cNvSpPr>
          <p:nvPr>
            <p:ph idx="1"/>
          </p:nvPr>
        </p:nvSpPr>
        <p:spPr>
          <a:xfrm>
            <a:off x="838200" y="1025912"/>
            <a:ext cx="10515600" cy="5675971"/>
          </a:xfrm>
        </p:spPr>
        <p:txBody>
          <a:bodyPr/>
          <a:lstStyle/>
          <a:p>
            <a:pPr>
              <a:lnSpc>
                <a:spcPct val="100000"/>
              </a:lnSpc>
            </a:pPr>
            <a:r>
              <a:rPr lang="en-US" dirty="0" smtClean="0">
                <a:latin typeface="Times New Roman" panose="02020603050405020304" pitchFamily="18" charset="0"/>
                <a:cs typeface="Times New Roman" panose="02020603050405020304" pitchFamily="18" charset="0"/>
              </a:rPr>
              <a:t>Constants in C refer to the fixed values that do not change during the execution of a program.   OR</a:t>
            </a:r>
          </a:p>
          <a:p>
            <a:pPr>
              <a:lnSpc>
                <a:spcPct val="100000"/>
              </a:lnSpc>
            </a:pPr>
            <a:r>
              <a:rPr lang="en-US" dirty="0" smtClean="0">
                <a:latin typeface="Times New Roman" panose="02020603050405020304" pitchFamily="18" charset="0"/>
                <a:cs typeface="Times New Roman" panose="02020603050405020304" pitchFamily="18" charset="0"/>
              </a:rPr>
              <a:t>A Constant is a token with fixed value that does not change.</a:t>
            </a:r>
          </a:p>
          <a:p>
            <a:pPr>
              <a:lnSpc>
                <a:spcPct val="100000"/>
              </a:lnSpc>
            </a:pPr>
            <a:r>
              <a:rPr lang="en-US" dirty="0" smtClean="0">
                <a:latin typeface="Times New Roman" panose="02020603050405020304" pitchFamily="18" charset="0"/>
                <a:cs typeface="Times New Roman" panose="02020603050405020304" pitchFamily="18" charset="0"/>
              </a:rPr>
              <a:t>There are two types of constants in C: Primary and Secondary Constants.</a:t>
            </a:r>
          </a:p>
          <a:p>
            <a:pPr>
              <a:buNone/>
            </a:pPr>
            <a:endParaRPr lang="en-US" dirty="0"/>
          </a:p>
        </p:txBody>
      </p:sp>
      <p:pic>
        <p:nvPicPr>
          <p:cNvPr id="4" name="Picture 3">
            <a:extLst>
              <a:ext uri="{FF2B5EF4-FFF2-40B4-BE49-F238E27FC236}">
                <a16:creationId xmlns:a16="http://schemas.microsoft.com/office/drawing/2014/main" xmlns="" id="{AFA2809A-354A-0153-24CF-D587F5A9F1E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4423" y="3204839"/>
            <a:ext cx="8629095" cy="340902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8351"/>
            <a:ext cx="10515600" cy="5708612"/>
          </a:xfrm>
        </p:spPr>
        <p:txBody>
          <a:bodyPr/>
          <a:lstStyle/>
          <a:p>
            <a:r>
              <a:rPr lang="en-US" dirty="0" smtClean="0">
                <a:latin typeface="Times New Roman" panose="02020603050405020304" pitchFamily="18" charset="0"/>
                <a:cs typeface="Times New Roman" panose="02020603050405020304" pitchFamily="18" charset="0"/>
              </a:rPr>
              <a:t>Integer Constants:  It refers to a sequence of digits.</a:t>
            </a:r>
          </a:p>
          <a:p>
            <a:pPr marL="0" indent="0">
              <a:buNone/>
            </a:pPr>
            <a:r>
              <a:rPr lang="en-US" dirty="0" smtClean="0">
                <a:latin typeface="Times New Roman" panose="02020603050405020304" pitchFamily="18" charset="0"/>
                <a:cs typeface="Times New Roman" panose="02020603050405020304" pitchFamily="18" charset="0"/>
              </a:rPr>
              <a:t>Example:-  650 , +666, -100, -32000</a:t>
            </a:r>
          </a:p>
          <a:p>
            <a:r>
              <a:rPr lang="en-US" dirty="0" smtClean="0">
                <a:latin typeface="Times New Roman" panose="02020603050405020304" pitchFamily="18" charset="0"/>
                <a:cs typeface="Times New Roman" panose="02020603050405020304" pitchFamily="18" charset="0"/>
              </a:rPr>
              <a:t>Real Constants : it is often called a Floating point constant.</a:t>
            </a:r>
          </a:p>
          <a:p>
            <a:pPr marL="0" indent="0">
              <a:buNone/>
            </a:pPr>
            <a:r>
              <a:rPr lang="en-US" dirty="0" smtClean="0">
                <a:latin typeface="Times New Roman" panose="02020603050405020304" pitchFamily="18" charset="0"/>
                <a:cs typeface="Times New Roman" panose="02020603050405020304" pitchFamily="18" charset="0"/>
              </a:rPr>
              <a:t>Example:-  426.00, -66.6666, +.5 </a:t>
            </a:r>
          </a:p>
          <a:p>
            <a:r>
              <a:rPr lang="en-US" dirty="0" smtClean="0">
                <a:latin typeface="Times New Roman" panose="02020603050405020304" pitchFamily="18" charset="0"/>
                <a:cs typeface="Times New Roman" panose="02020603050405020304" pitchFamily="18" charset="0"/>
              </a:rPr>
              <a:t>Character Constants: It consists of a single character, single digit, or a single special enclosed within a pair of single inverted commas. The maximum length of a character is one character.</a:t>
            </a:r>
          </a:p>
          <a:p>
            <a:pPr marL="0" indent="0">
              <a:buNone/>
            </a:pPr>
            <a:r>
              <a:rPr lang="en-US" dirty="0" smtClean="0">
                <a:latin typeface="Times New Roman" panose="02020603050405020304" pitchFamily="18" charset="0"/>
                <a:cs typeface="Times New Roman" panose="02020603050405020304" pitchFamily="18" charset="0"/>
              </a:rPr>
              <a:t>Example:-  ‘a’ is a character constant.</a:t>
            </a:r>
          </a:p>
          <a:p>
            <a:r>
              <a:rPr lang="en-US" dirty="0" smtClean="0">
                <a:latin typeface="Times New Roman" panose="02020603050405020304" pitchFamily="18" charset="0"/>
                <a:cs typeface="Times New Roman" panose="02020603050405020304" pitchFamily="18" charset="0"/>
              </a:rPr>
              <a:t>String Constants: It is a sequence of one or more characters enclosed within a pair of double quotes. The characters may be letters, numbers, special characters and blank spaces.</a:t>
            </a:r>
          </a:p>
          <a:p>
            <a:pPr marL="0" indent="0">
              <a:buNone/>
            </a:pPr>
            <a:r>
              <a:rPr lang="en-US" dirty="0" smtClean="0">
                <a:latin typeface="Times New Roman" panose="02020603050405020304" pitchFamily="18" charset="0"/>
                <a:cs typeface="Times New Roman" panose="02020603050405020304" pitchFamily="18" charset="0"/>
              </a:rPr>
              <a:t>Example:-  “Hello”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52535CD-F420-B811-38DC-5A22464486A1}"/>
              </a:ext>
            </a:extLst>
          </p:cNvPr>
          <p:cNvSpPr>
            <a:spLocks noGrp="1"/>
          </p:cNvSpPr>
          <p:nvPr>
            <p:ph idx="1"/>
          </p:nvPr>
        </p:nvSpPr>
        <p:spPr>
          <a:xfrm>
            <a:off x="838200" y="381740"/>
            <a:ext cx="10515600" cy="5795223"/>
          </a:xfrm>
        </p:spPr>
        <p:txBody>
          <a:bodyPr/>
          <a:lstStyle/>
          <a:p>
            <a:r>
              <a:rPr lang="en-US" b="0" i="0" dirty="0">
                <a:effectLst/>
                <a:latin typeface="Times New Roman" panose="02020603050405020304" pitchFamily="18" charset="0"/>
                <a:cs typeface="Times New Roman" panose="02020603050405020304" pitchFamily="18" charset="0"/>
              </a:rPr>
              <a:t>A program is a set of instructions that a computer follows in order to perform a particular task.</a:t>
            </a:r>
          </a:p>
          <a:p>
            <a:pPr algn="just"/>
            <a:r>
              <a:rPr lang="en-US" b="0" i="0" dirty="0">
                <a:effectLst/>
                <a:latin typeface="Times New Roman" panose="02020603050405020304" pitchFamily="18" charset="0"/>
                <a:cs typeface="Times New Roman" panose="02020603050405020304" pitchFamily="18" charset="0"/>
              </a:rPr>
              <a:t>A programming language is a </a:t>
            </a:r>
            <a:r>
              <a:rPr lang="en-US" b="1" i="0" dirty="0">
                <a:effectLst/>
                <a:latin typeface="Times New Roman" panose="02020603050405020304" pitchFamily="18" charset="0"/>
                <a:cs typeface="Times New Roman" panose="02020603050405020304" pitchFamily="18" charset="0"/>
              </a:rPr>
              <a:t>computer language</a:t>
            </a:r>
            <a:r>
              <a:rPr lang="en-US" b="0" i="0" dirty="0">
                <a:effectLst/>
                <a:latin typeface="Times New Roman" panose="02020603050405020304" pitchFamily="18" charset="0"/>
                <a:cs typeface="Times New Roman" panose="02020603050405020304" pitchFamily="18" charset="0"/>
              </a:rPr>
              <a:t> that is used by </a:t>
            </a:r>
            <a:r>
              <a:rPr lang="en-US" b="1" i="0" dirty="0">
                <a:effectLst/>
                <a:latin typeface="Times New Roman" panose="02020603050405020304" pitchFamily="18" charset="0"/>
                <a:cs typeface="Times New Roman" panose="02020603050405020304" pitchFamily="18" charset="0"/>
              </a:rPr>
              <a:t>programmers (developers) to communicate with computers</a:t>
            </a:r>
            <a:r>
              <a:rPr lang="en-US" b="0" i="0" dirty="0">
                <a:effectLst/>
                <a:latin typeface="Times New Roman" panose="02020603050405020304" pitchFamily="18" charset="0"/>
                <a:cs typeface="Times New Roman" panose="02020603050405020304" pitchFamily="18" charset="0"/>
              </a:rPr>
              <a:t>. It is a set of instructions written in any specific language ( C, C++, Java, Python) to perform a specific task.</a:t>
            </a:r>
          </a:p>
          <a:p>
            <a:pPr algn="just"/>
            <a:r>
              <a:rPr lang="en-US" b="0" i="0" dirty="0">
                <a:effectLst/>
                <a:latin typeface="Times New Roman" panose="02020603050405020304" pitchFamily="18" charset="0"/>
                <a:cs typeface="Times New Roman" panose="02020603050405020304" pitchFamily="18" charset="0"/>
              </a:rPr>
              <a:t>A programming language is mainly used to </a:t>
            </a:r>
            <a:r>
              <a:rPr lang="en-US" b="1" i="0" dirty="0">
                <a:effectLst/>
                <a:latin typeface="Times New Roman" panose="02020603050405020304" pitchFamily="18" charset="0"/>
                <a:cs typeface="Times New Roman" panose="02020603050405020304" pitchFamily="18" charset="0"/>
              </a:rPr>
              <a:t>develop desktop applications, websites, and mobile applications</a:t>
            </a:r>
            <a:r>
              <a:rPr lang="en-US" b="0" i="0" dirty="0">
                <a:effectLst/>
                <a:latin typeface="Times New Roman" panose="02020603050405020304" pitchFamily="18" charset="0"/>
                <a:cs typeface="Times New Roman" panose="02020603050405020304" pitchFamily="18" charset="0"/>
              </a:rPr>
              <a:t>.</a:t>
            </a:r>
          </a:p>
          <a:p>
            <a:pPr algn="just"/>
            <a:r>
              <a:rPr lang="en-US" b="0" i="0" dirty="0">
                <a:effectLst/>
                <a:latin typeface="Times New Roman" panose="02020603050405020304" pitchFamily="18" charset="0"/>
                <a:cs typeface="Times New Roman" panose="02020603050405020304" pitchFamily="18" charset="0"/>
              </a:rPr>
              <a:t>Types of programming language</a:t>
            </a:r>
          </a:p>
          <a:p>
            <a:pPr marL="514350" indent="-514350" algn="just">
              <a:buFont typeface="+mj-lt"/>
              <a:buAutoNum type="alphaLcPeriod"/>
            </a:pPr>
            <a:r>
              <a:rPr lang="en-IN" b="0" i="0" dirty="0">
                <a:effectLst/>
                <a:latin typeface="Times New Roman" panose="02020603050405020304" pitchFamily="18" charset="0"/>
                <a:cs typeface="Times New Roman" panose="02020603050405020304" pitchFamily="18" charset="0"/>
              </a:rPr>
              <a:t>Low-level programming language</a:t>
            </a:r>
          </a:p>
          <a:p>
            <a:pPr marL="514350" indent="-514350" algn="just">
              <a:buFont typeface="+mj-lt"/>
              <a:buAutoNum type="alphaLcPeriod"/>
            </a:pPr>
            <a:r>
              <a:rPr lang="en-IN" b="0" i="0" dirty="0">
                <a:effectLst/>
                <a:latin typeface="Times New Roman" panose="02020603050405020304" pitchFamily="18" charset="0"/>
                <a:cs typeface="Times New Roman" panose="02020603050405020304" pitchFamily="18" charset="0"/>
              </a:rPr>
              <a:t>High-level programming language</a:t>
            </a:r>
          </a:p>
          <a:p>
            <a:pPr marL="514350" indent="-514350" algn="just">
              <a:buFont typeface="+mj-lt"/>
              <a:buAutoNum type="alphaLcPeriod"/>
            </a:pPr>
            <a:r>
              <a:rPr lang="en-IN" b="0" i="0" dirty="0">
                <a:effectLst/>
                <a:latin typeface="Times New Roman" panose="02020603050405020304" pitchFamily="18" charset="0"/>
                <a:cs typeface="Times New Roman" panose="02020603050405020304" pitchFamily="18" charset="0"/>
              </a:rPr>
              <a:t>Middle-level programming language</a:t>
            </a:r>
          </a:p>
          <a:p>
            <a:pPr marL="0" indent="0" algn="just">
              <a:buNone/>
            </a:pPr>
            <a:endParaRPr lang="en-IN" b="1" i="0" dirty="0">
              <a:effectLst/>
              <a:latin typeface="Times New Roman" panose="02020603050405020304" pitchFamily="18" charset="0"/>
              <a:cs typeface="Times New Roman" panose="02020603050405020304" pitchFamily="18" charset="0"/>
            </a:endParaRPr>
          </a:p>
          <a:p>
            <a:pPr marL="514350" indent="-514350" algn="just">
              <a:buFont typeface="+mj-lt"/>
              <a:buAutoNum type="alphaLcPeriod"/>
            </a:pPr>
            <a:endParaRPr lang="en-IN" b="0" i="0" dirty="0">
              <a:effectLst/>
              <a:latin typeface="Times New Roman" panose="02020603050405020304" pitchFamily="18" charset="0"/>
              <a:cs typeface="Times New Roman" panose="02020603050405020304" pitchFamily="18" charset="0"/>
            </a:endParaRPr>
          </a:p>
          <a:p>
            <a:pPr marL="514350" indent="-514350" algn="just">
              <a:buFont typeface="+mj-lt"/>
              <a:buAutoNum type="alphaLcPeriod"/>
            </a:pPr>
            <a:endParaRPr lang="en-US" b="0" i="0" dirty="0">
              <a:effectLst/>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69360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5842"/>
          </a:xfrm>
        </p:spPr>
        <p:txBody>
          <a:bodyPr/>
          <a:lstStyle/>
          <a:p>
            <a:r>
              <a:rPr lang="en-IN" b="1" dirty="0">
                <a:solidFill>
                  <a:srgbClr val="7030A0"/>
                </a:solidFill>
                <a:latin typeface="Times New Roman" pitchFamily="18" charset="0"/>
                <a:cs typeface="Times New Roman" pitchFamily="18" charset="0"/>
              </a:rPr>
              <a:t>Strings</a:t>
            </a:r>
            <a:endParaRPr lang="en-US"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1233376"/>
            <a:ext cx="10515600" cy="5401339"/>
          </a:xfrm>
        </p:spPr>
        <p:txBody>
          <a:bodyPr/>
          <a:lstStyle/>
          <a:p>
            <a:pPr fontAlgn="base"/>
            <a:r>
              <a:rPr lang="en-US" dirty="0">
                <a:latin typeface="Times New Roman" pitchFamily="18" charset="0"/>
                <a:cs typeface="Times New Roman" pitchFamily="18" charset="0"/>
              </a:rPr>
              <a:t>The Strings are nothing but an array of characters ended with a null character (‘\0’). </a:t>
            </a:r>
          </a:p>
          <a:p>
            <a:pPr fontAlgn="base"/>
            <a:r>
              <a:rPr lang="en-US" dirty="0">
                <a:latin typeface="Times New Roman" pitchFamily="18" charset="0"/>
                <a:cs typeface="Times New Roman" pitchFamily="18" charset="0"/>
              </a:rPr>
              <a:t>This null character indicates the end of the string. Strings are always enclosed in double quotes. Whereas, a character is enclosed in single quotes in C and C++.</a:t>
            </a:r>
          </a:p>
          <a:p>
            <a:pPr fontAlgn="base"/>
            <a:r>
              <a:rPr lang="en-US" b="1" dirty="0">
                <a:latin typeface="Times New Roman" pitchFamily="18" charset="0"/>
                <a:cs typeface="Times New Roman" pitchFamily="18" charset="0"/>
              </a:rPr>
              <a:t>Examples of String</a:t>
            </a:r>
          </a:p>
          <a:p>
            <a:pPr marL="514350" indent="-514350">
              <a:buFont typeface="+mj-lt"/>
              <a:buAutoNum type="alphaLcParenR"/>
            </a:pPr>
            <a:r>
              <a:rPr lang="en-US" dirty="0">
                <a:latin typeface="Times New Roman" pitchFamily="18" charset="0"/>
                <a:cs typeface="Times New Roman" pitchFamily="18" charset="0"/>
              </a:rPr>
              <a:t>char string[20] = {‘g’, ’e’, ‘e’, ‘k’, ‘s’, ‘f’, ‘o’, ‘r’, ‘g’, ’e’, ‘e’, ‘k’, ‘s’, ‘\0’};</a:t>
            </a:r>
          </a:p>
          <a:p>
            <a:pPr marL="514350" indent="-514350">
              <a:buFont typeface="+mj-lt"/>
              <a:buAutoNum type="alphaLcParenR"/>
            </a:pPr>
            <a:r>
              <a:rPr lang="en-US" dirty="0">
                <a:latin typeface="Times New Roman" pitchFamily="18" charset="0"/>
                <a:cs typeface="Times New Roman" pitchFamily="18" charset="0"/>
              </a:rPr>
              <a:t> char string[20] = “</a:t>
            </a:r>
            <a:r>
              <a:rPr lang="en-US" dirty="0" err="1">
                <a:latin typeface="Times New Roman" pitchFamily="18" charset="0"/>
                <a:cs typeface="Times New Roman" pitchFamily="18" charset="0"/>
              </a:rPr>
              <a:t>geeksforgeeks</a:t>
            </a:r>
            <a:r>
              <a:rPr lang="en-US" dirty="0">
                <a:latin typeface="Times New Roman" pitchFamily="18" charset="0"/>
                <a:cs typeface="Times New Roman" pitchFamily="18" charset="0"/>
              </a:rPr>
              <a:t>”; </a:t>
            </a:r>
          </a:p>
          <a:p>
            <a:pPr marL="514350" indent="-514350">
              <a:buFont typeface="+mj-lt"/>
              <a:buAutoNum type="alphaLcParenR"/>
            </a:pPr>
            <a:r>
              <a:rPr lang="en-US" dirty="0">
                <a:latin typeface="Times New Roman" pitchFamily="18" charset="0"/>
                <a:cs typeface="Times New Roman" pitchFamily="18" charset="0"/>
              </a:rPr>
              <a:t>char string [] = “</a:t>
            </a:r>
            <a:r>
              <a:rPr lang="en-US" dirty="0" err="1">
                <a:latin typeface="Times New Roman" pitchFamily="18" charset="0"/>
                <a:cs typeface="Times New Roman" pitchFamily="18" charset="0"/>
              </a:rPr>
              <a:t>geeksforgeeks</a:t>
            </a:r>
            <a:r>
              <a:rPr lang="en-US" dirty="0">
                <a:latin typeface="Times New Roman" pitchFamily="18" charset="0"/>
                <a:cs typeface="Times New Roman" pitchFamily="18"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9516"/>
          </a:xfrm>
        </p:spPr>
        <p:txBody>
          <a:bodyPr/>
          <a:lstStyle/>
          <a:p>
            <a:r>
              <a:rPr lang="en-IN" b="1" dirty="0">
                <a:solidFill>
                  <a:srgbClr val="7030A0"/>
                </a:solidFill>
                <a:latin typeface="Times New Roman" pitchFamily="18" charset="0"/>
                <a:cs typeface="Times New Roman" pitchFamily="18" charset="0"/>
              </a:rPr>
              <a:t>Data Types</a:t>
            </a:r>
            <a:endParaRPr lang="en-US"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1180214"/>
            <a:ext cx="10515600" cy="5380074"/>
          </a:xfrm>
        </p:spPr>
        <p:txBody>
          <a:bodyPr/>
          <a:lstStyle/>
          <a:p>
            <a:r>
              <a:rPr lang="en-US" dirty="0">
                <a:latin typeface="Times New Roman" pitchFamily="18" charset="0"/>
                <a:cs typeface="Times New Roman" pitchFamily="18" charset="0"/>
              </a:rPr>
              <a:t>It specifies the type of data that the variable can store like integer, character, floating, double, etc.</a:t>
            </a:r>
          </a:p>
          <a:p>
            <a:pPr>
              <a:buNone/>
            </a:pPr>
            <a:endParaRPr lang="en-US" dirty="0"/>
          </a:p>
          <a:p>
            <a:pPr>
              <a:buNone/>
            </a:pPr>
            <a:r>
              <a:rPr lang="en-IN" dirty="0"/>
              <a:t>   </a:t>
            </a:r>
            <a:endParaRPr lang="en-US" dirty="0"/>
          </a:p>
        </p:txBody>
      </p:sp>
      <p:pic>
        <p:nvPicPr>
          <p:cNvPr id="5" name="Picture 4" descr="Data types in C1.jpg"/>
          <p:cNvPicPr>
            <a:picLocks noChangeAspect="1"/>
          </p:cNvPicPr>
          <p:nvPr/>
        </p:nvPicPr>
        <p:blipFill>
          <a:blip r:embed="rId2"/>
          <a:stretch>
            <a:fillRect/>
          </a:stretch>
        </p:blipFill>
        <p:spPr>
          <a:xfrm>
            <a:off x="1392865" y="2094613"/>
            <a:ext cx="9112102" cy="443377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8777"/>
          </a:xfrm>
        </p:spPr>
        <p:txBody>
          <a:bodyPr/>
          <a:lstStyle/>
          <a:p>
            <a:r>
              <a:rPr lang="en-IN" b="1" dirty="0" smtClean="0">
                <a:solidFill>
                  <a:srgbClr val="7030A0"/>
                </a:solidFill>
                <a:latin typeface="Times New Roman" pitchFamily="18" charset="0"/>
                <a:cs typeface="Times New Roman" pitchFamily="18" charset="0"/>
              </a:rPr>
              <a:t>Basic or Primary Data Types:- </a:t>
            </a:r>
            <a:endParaRPr lang="en-US" b="1" dirty="0">
              <a:solidFill>
                <a:srgbClr val="7030A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838200" y="1825625"/>
          <a:ext cx="10515600" cy="1854200"/>
        </p:xfrm>
        <a:graphic>
          <a:graphicData uri="http://schemas.openxmlformats.org/drawingml/2006/table">
            <a:tbl>
              <a:tblPr firstRow="1" bandRow="1">
                <a:tableStyleId>{5C22544A-7EE6-4342-B048-85BDC9FD1C3A}</a:tableStyleId>
              </a:tblPr>
              <a:tblGrid>
                <a:gridCol w="2628900"/>
                <a:gridCol w="2628900"/>
                <a:gridCol w="2628900"/>
                <a:gridCol w="2628900"/>
              </a:tblGrid>
              <a:tr h="370840">
                <a:tc>
                  <a:txBody>
                    <a:bodyPr/>
                    <a:lstStyle/>
                    <a:p>
                      <a:pPr algn="ctr"/>
                      <a:r>
                        <a:rPr lang="en-IN" dirty="0" smtClean="0"/>
                        <a:t>Data Type</a:t>
                      </a:r>
                      <a:endParaRPr lang="en-US" dirty="0"/>
                    </a:p>
                  </a:txBody>
                  <a:tcPr/>
                </a:tc>
                <a:tc>
                  <a:txBody>
                    <a:bodyPr/>
                    <a:lstStyle/>
                    <a:p>
                      <a:pPr algn="ctr"/>
                      <a:r>
                        <a:rPr lang="en-IN" dirty="0" smtClean="0"/>
                        <a:t>Size(in bytes)</a:t>
                      </a:r>
                      <a:endParaRPr lang="en-US" dirty="0"/>
                    </a:p>
                  </a:txBody>
                  <a:tcPr/>
                </a:tc>
                <a:tc>
                  <a:txBody>
                    <a:bodyPr/>
                    <a:lstStyle/>
                    <a:p>
                      <a:pPr algn="ctr"/>
                      <a:r>
                        <a:rPr lang="en-IN" dirty="0" smtClean="0"/>
                        <a:t>Format Specifier</a:t>
                      </a:r>
                      <a:endParaRPr lang="en-US" dirty="0"/>
                    </a:p>
                  </a:txBody>
                  <a:tcPr/>
                </a:tc>
                <a:tc>
                  <a:txBody>
                    <a:bodyPr/>
                    <a:lstStyle/>
                    <a:p>
                      <a:pPr algn="ctr"/>
                      <a:r>
                        <a:rPr lang="en-IN" dirty="0" smtClean="0"/>
                        <a:t>Syntax</a:t>
                      </a:r>
                      <a:endParaRPr lang="en-US" dirty="0"/>
                    </a:p>
                  </a:txBody>
                  <a:tcPr/>
                </a:tc>
              </a:tr>
              <a:tr h="370840">
                <a:tc>
                  <a:txBody>
                    <a:bodyPr/>
                    <a:lstStyle/>
                    <a:p>
                      <a:pPr algn="ctr"/>
                      <a:r>
                        <a:rPr lang="en-IN" dirty="0" smtClean="0"/>
                        <a:t>int</a:t>
                      </a:r>
                      <a:endParaRPr lang="en-US" dirty="0"/>
                    </a:p>
                  </a:txBody>
                  <a:tcPr/>
                </a:tc>
                <a:tc>
                  <a:txBody>
                    <a:bodyPr/>
                    <a:lstStyle/>
                    <a:p>
                      <a:pPr algn="ctr"/>
                      <a:r>
                        <a:rPr lang="en-IN" dirty="0" smtClean="0"/>
                        <a:t>4</a:t>
                      </a:r>
                      <a:endParaRPr lang="en-US" dirty="0"/>
                    </a:p>
                  </a:txBody>
                  <a:tcPr/>
                </a:tc>
                <a:tc>
                  <a:txBody>
                    <a:bodyPr/>
                    <a:lstStyle/>
                    <a:p>
                      <a:pPr algn="ctr"/>
                      <a:r>
                        <a:rPr lang="en-IN" dirty="0" smtClean="0"/>
                        <a:t>%d</a:t>
                      </a:r>
                      <a:endParaRPr lang="en-US" dirty="0"/>
                    </a:p>
                  </a:txBody>
                  <a:tcPr/>
                </a:tc>
                <a:tc>
                  <a:txBody>
                    <a:bodyPr/>
                    <a:lstStyle/>
                    <a:p>
                      <a:pPr algn="ctr"/>
                      <a:r>
                        <a:rPr lang="en-US" dirty="0" smtClean="0">
                          <a:latin typeface="Times New Roman" pitchFamily="18" charset="0"/>
                          <a:cs typeface="Times New Roman" pitchFamily="18" charset="0"/>
                        </a:rPr>
                        <a:t>int</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var_name</a:t>
                      </a:r>
                      <a:r>
                        <a:rPr lang="en-US" i="1" dirty="0" smtClean="0">
                          <a:latin typeface="Times New Roman" pitchFamily="18" charset="0"/>
                          <a:cs typeface="Times New Roman" pitchFamily="18" charset="0"/>
                        </a:rPr>
                        <a:t>;</a:t>
                      </a:r>
                      <a:endParaRPr lang="en-US" dirty="0"/>
                    </a:p>
                  </a:txBody>
                  <a:tcPr/>
                </a:tc>
              </a:tr>
              <a:tr h="370840">
                <a:tc>
                  <a:txBody>
                    <a:bodyPr/>
                    <a:lstStyle/>
                    <a:p>
                      <a:pPr algn="ctr"/>
                      <a:r>
                        <a:rPr lang="en-IN" dirty="0" smtClean="0"/>
                        <a:t>float</a:t>
                      </a:r>
                      <a:endParaRPr lang="en-US" dirty="0"/>
                    </a:p>
                  </a:txBody>
                  <a:tcPr/>
                </a:tc>
                <a:tc>
                  <a:txBody>
                    <a:bodyPr/>
                    <a:lstStyle/>
                    <a:p>
                      <a:pPr algn="ctr"/>
                      <a:r>
                        <a:rPr lang="en-IN" dirty="0" smtClean="0"/>
                        <a:t>4</a:t>
                      </a:r>
                      <a:endParaRPr lang="en-US" dirty="0"/>
                    </a:p>
                  </a:txBody>
                  <a:tcPr/>
                </a:tc>
                <a:tc>
                  <a:txBody>
                    <a:bodyPr/>
                    <a:lstStyle/>
                    <a:p>
                      <a:pPr algn="ctr"/>
                      <a:r>
                        <a:rPr lang="en-IN" dirty="0" smtClean="0"/>
                        <a:t>%f</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itchFamily="18" charset="0"/>
                          <a:cs typeface="Times New Roman" pitchFamily="18" charset="0"/>
                        </a:rPr>
                        <a:t>float</a:t>
                      </a:r>
                      <a:r>
                        <a:rPr lang="en-US" dirty="0" smtClean="0">
                          <a:latin typeface="Times New Roman" pitchFamily="18" charset="0"/>
                          <a:cs typeface="Times New Roman" pitchFamily="18" charset="0"/>
                        </a:rPr>
                        <a:t> var_name</a:t>
                      </a:r>
                      <a:r>
                        <a:rPr lang="en-US"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txBody>
                  <a:tcPr/>
                </a:tc>
              </a:tr>
              <a:tr h="370840">
                <a:tc>
                  <a:txBody>
                    <a:bodyPr/>
                    <a:lstStyle/>
                    <a:p>
                      <a:pPr algn="ctr"/>
                      <a:r>
                        <a:rPr lang="en-IN" dirty="0" smtClean="0"/>
                        <a:t>double</a:t>
                      </a:r>
                      <a:endParaRPr lang="en-US" dirty="0"/>
                    </a:p>
                  </a:txBody>
                  <a:tcPr/>
                </a:tc>
                <a:tc>
                  <a:txBody>
                    <a:bodyPr/>
                    <a:lstStyle/>
                    <a:p>
                      <a:pPr algn="ctr"/>
                      <a:r>
                        <a:rPr lang="en-IN" dirty="0" smtClean="0"/>
                        <a:t>8</a:t>
                      </a:r>
                      <a:endParaRPr lang="en-US" dirty="0"/>
                    </a:p>
                  </a:txBody>
                  <a:tcPr/>
                </a:tc>
                <a:tc>
                  <a:txBody>
                    <a:bodyPr/>
                    <a:lstStyle/>
                    <a:p>
                      <a:pPr algn="ctr"/>
                      <a:r>
                        <a:rPr lang="en-IN" dirty="0" smtClean="0"/>
                        <a:t>%lf</a:t>
                      </a:r>
                      <a:endParaRPr lang="en-US" dirty="0"/>
                    </a:p>
                  </a:txBody>
                  <a:tcPr/>
                </a:tc>
                <a:tc>
                  <a:txBody>
                    <a:bodyPr/>
                    <a:lstStyle/>
                    <a:p>
                      <a:pPr algn="ctr"/>
                      <a:r>
                        <a:rPr lang="en-US" b="1" dirty="0" smtClean="0">
                          <a:latin typeface="Times New Roman" pitchFamily="18" charset="0"/>
                          <a:cs typeface="Times New Roman" pitchFamily="18" charset="0"/>
                        </a:rPr>
                        <a:t>double</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var_name</a:t>
                      </a:r>
                      <a:r>
                        <a:rPr lang="en-US" i="1" dirty="0" smtClean="0">
                          <a:latin typeface="Times New Roman" pitchFamily="18" charset="0"/>
                          <a:cs typeface="Times New Roman" pitchFamily="18" charset="0"/>
                        </a:rPr>
                        <a:t>;</a:t>
                      </a:r>
                      <a:endParaRPr lang="en-US" dirty="0"/>
                    </a:p>
                  </a:txBody>
                  <a:tcPr/>
                </a:tc>
              </a:tr>
              <a:tr h="370840">
                <a:tc>
                  <a:txBody>
                    <a:bodyPr/>
                    <a:lstStyle/>
                    <a:p>
                      <a:pPr algn="ctr"/>
                      <a:r>
                        <a:rPr lang="en-IN" dirty="0" smtClean="0"/>
                        <a:t>char</a:t>
                      </a:r>
                      <a:endParaRPr lang="en-US" dirty="0"/>
                    </a:p>
                  </a:txBody>
                  <a:tcPr/>
                </a:tc>
                <a:tc>
                  <a:txBody>
                    <a:bodyPr/>
                    <a:lstStyle/>
                    <a:p>
                      <a:pPr algn="ctr"/>
                      <a:r>
                        <a:rPr lang="en-IN" dirty="0" smtClean="0"/>
                        <a:t>1</a:t>
                      </a:r>
                      <a:endParaRPr lang="en-US" dirty="0"/>
                    </a:p>
                  </a:txBody>
                  <a:tcPr/>
                </a:tc>
                <a:tc>
                  <a:txBody>
                    <a:bodyPr/>
                    <a:lstStyle/>
                    <a:p>
                      <a:pPr algn="ctr"/>
                      <a:r>
                        <a:rPr lang="en-IN" dirty="0" smtClean="0"/>
                        <a:t>%c</a:t>
                      </a:r>
                      <a:endParaRPr lang="en-US" dirty="0"/>
                    </a:p>
                  </a:txBody>
                  <a:tcPr/>
                </a:tc>
                <a:tc>
                  <a:txBody>
                    <a:bodyPr/>
                    <a:lstStyle/>
                    <a:p>
                      <a:pPr algn="ctr"/>
                      <a:r>
                        <a:rPr lang="en-IN"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char</a:t>
                      </a:r>
                      <a:r>
                        <a:rPr lang="en-US" dirty="0" smtClean="0">
                          <a:latin typeface="Times New Roman" pitchFamily="18" charset="0"/>
                          <a:cs typeface="Times New Roman" pitchFamily="18" charset="0"/>
                        </a:rPr>
                        <a:t> var_name</a:t>
                      </a:r>
                      <a:r>
                        <a:rPr lang="en-US" i="1" dirty="0" smtClean="0">
                          <a:latin typeface="Times New Roman" pitchFamily="18" charset="0"/>
                          <a:cs typeface="Times New Roman" pitchFamily="18" charset="0"/>
                        </a:rPr>
                        <a:t>;</a:t>
                      </a:r>
                      <a:endParaRPr lang="en-US"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7694"/>
          </a:xfrm>
        </p:spPr>
        <p:txBody>
          <a:bodyPr>
            <a:normAutofit fontScale="90000"/>
          </a:bodyPr>
          <a:lstStyle/>
          <a:p>
            <a:r>
              <a:rPr lang="en-IN" dirty="0"/>
              <a:t/>
            </a:r>
            <a:br>
              <a:rPr lang="en-IN" dirty="0"/>
            </a:br>
            <a:r>
              <a:rPr lang="en-IN" sz="4900" b="1" dirty="0">
                <a:solidFill>
                  <a:srgbClr val="7030A0"/>
                </a:solidFill>
                <a:latin typeface="Times New Roman" pitchFamily="18" charset="0"/>
                <a:cs typeface="Times New Roman" pitchFamily="18" charset="0"/>
              </a:rPr>
              <a:t>Variables</a:t>
            </a:r>
            <a:r>
              <a:rPr lang="en-IN" dirty="0"/>
              <a:t/>
            </a:r>
            <a:br>
              <a:rPr lang="en-IN" dirty="0"/>
            </a:br>
            <a:endParaRPr lang="en-US" dirty="0"/>
          </a:p>
        </p:txBody>
      </p:sp>
      <p:sp>
        <p:nvSpPr>
          <p:cNvPr id="3" name="Content Placeholder 2"/>
          <p:cNvSpPr>
            <a:spLocks noGrp="1"/>
          </p:cNvSpPr>
          <p:nvPr>
            <p:ph idx="1"/>
          </p:nvPr>
        </p:nvSpPr>
        <p:spPr>
          <a:xfrm>
            <a:off x="838200" y="1226634"/>
            <a:ext cx="10515600" cy="5429348"/>
          </a:xfrm>
        </p:spPr>
        <p:txBody>
          <a:bodyPr>
            <a:noAutofit/>
          </a:bodyPr>
          <a:lstStyle/>
          <a:p>
            <a:r>
              <a:rPr lang="en-US" sz="2000" dirty="0" smtClean="0">
                <a:latin typeface="Times New Roman" pitchFamily="18" charset="0"/>
                <a:cs typeface="Times New Roman" pitchFamily="18" charset="0"/>
              </a:rPr>
              <a:t>A Variable is a named location in memory that is used to hold a value that can be modified by the program. </a:t>
            </a:r>
          </a:p>
          <a:p>
            <a:pPr>
              <a:buNone/>
            </a:pPr>
            <a:r>
              <a:rPr lang="en-US" sz="2000" dirty="0" smtClean="0">
                <a:latin typeface="Times New Roman" pitchFamily="18" charset="0"/>
                <a:cs typeface="Times New Roman" pitchFamily="18" charset="0"/>
              </a:rPr>
              <a:t>                                                         OR</a:t>
            </a:r>
          </a:p>
          <a:p>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variable is like a container (storage space) with a name in which you can store data</a:t>
            </a:r>
            <a:r>
              <a:rPr lang="en-US" sz="2000" dirty="0" smtClean="0">
                <a:latin typeface="Times New Roman" pitchFamily="18" charset="0"/>
                <a:cs typeface="Times New Roman" pitchFamily="18" charset="0"/>
              </a:rPr>
              <a:t>.</a:t>
            </a:r>
            <a:endParaRPr lang="en-US" sz="2000" smtClean="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a:p>
            <a:pPr>
              <a:buNone/>
            </a:pPr>
            <a:r>
              <a:rPr lang="en-US" sz="2000" b="1" dirty="0">
                <a:latin typeface="Times New Roman" pitchFamily="18" charset="0"/>
                <a:cs typeface="Times New Roman" pitchFamily="18" charset="0"/>
              </a:rPr>
              <a:t> Rules to Name a Variable:-</a:t>
            </a:r>
          </a:p>
          <a:p>
            <a:r>
              <a:rPr lang="en-US" sz="2000" dirty="0">
                <a:latin typeface="Times New Roman" pitchFamily="18" charset="0"/>
                <a:cs typeface="Times New Roman" pitchFamily="18" charset="0"/>
              </a:rPr>
              <a:t>When you create a variable, you should always give a meaningful name to the variable. And follow the below rules for naming the variable:</a:t>
            </a:r>
          </a:p>
          <a:p>
            <a:r>
              <a:rPr lang="en-US" sz="2000" dirty="0">
                <a:latin typeface="Times New Roman" pitchFamily="18" charset="0"/>
                <a:cs typeface="Times New Roman" pitchFamily="18" charset="0"/>
              </a:rPr>
              <a:t>Variable names must not start with a digit.</a:t>
            </a:r>
          </a:p>
          <a:p>
            <a:r>
              <a:rPr lang="en-US" sz="2000" dirty="0">
                <a:latin typeface="Times New Roman" pitchFamily="18" charset="0"/>
                <a:cs typeface="Times New Roman" pitchFamily="18" charset="0"/>
              </a:rPr>
              <a:t>The variable name can consist of alphabets, digits, and special symbols like underscore _.</a:t>
            </a:r>
          </a:p>
          <a:p>
            <a:r>
              <a:rPr lang="en-US" sz="2000" dirty="0">
                <a:latin typeface="Times New Roman" pitchFamily="18" charset="0"/>
                <a:cs typeface="Times New Roman" pitchFamily="18" charset="0"/>
              </a:rPr>
              <a:t>Blank or spaces are not allowed in the variable name.</a:t>
            </a:r>
          </a:p>
          <a:p>
            <a:r>
              <a:rPr lang="en-US" sz="2000" dirty="0">
                <a:latin typeface="Times New Roman" pitchFamily="18" charset="0"/>
                <a:cs typeface="Times New Roman" pitchFamily="18" charset="0"/>
              </a:rPr>
              <a:t>Keywords are not allowed as a variable name.</a:t>
            </a:r>
          </a:p>
          <a:p>
            <a:r>
              <a:rPr lang="en-US" sz="2000" dirty="0">
                <a:latin typeface="Times New Roman" pitchFamily="18" charset="0"/>
                <a:cs typeface="Times New Roman" pitchFamily="18" charset="0"/>
              </a:rPr>
              <a:t>Upper and lowercase names are treated as different, as C is case-sensitive, so it is suggested to keep the variable names in lowercase.</a:t>
            </a:r>
          </a:p>
          <a:p>
            <a:pPr>
              <a:buNone/>
            </a:pPr>
            <a:r>
              <a:rPr lang="en-US" sz="2000" dirty="0"/>
              <a:t/>
            </a:r>
            <a:br>
              <a:rPr lang="en-US" sz="2000" dirty="0"/>
            </a:b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0484"/>
            <a:ext cx="10515600" cy="5964865"/>
          </a:xfrm>
        </p:spPr>
        <p:txBody>
          <a:bodyPr>
            <a:noAutofit/>
          </a:bodyPr>
          <a:lstStyle/>
          <a:p>
            <a:pPr>
              <a:buNone/>
            </a:pPr>
            <a:r>
              <a:rPr lang="en-US" sz="2400" dirty="0">
                <a:latin typeface="Times New Roman" pitchFamily="18" charset="0"/>
                <a:cs typeface="Times New Roman" pitchFamily="18" charset="0"/>
              </a:rPr>
              <a:t>int 1var;    // incorrect - should not start with number</a:t>
            </a:r>
          </a:p>
          <a:p>
            <a:pPr>
              <a:buNone/>
            </a:pPr>
            <a:r>
              <a:rPr lang="en-US" sz="2400" dirty="0">
                <a:latin typeface="Times New Roman" pitchFamily="18" charset="0"/>
                <a:cs typeface="Times New Roman" pitchFamily="18" charset="0"/>
              </a:rPr>
              <a:t>int var1;    // correct</a:t>
            </a:r>
          </a:p>
          <a:p>
            <a:pPr>
              <a:buNone/>
            </a:pP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int </a:t>
            </a:r>
            <a:r>
              <a:rPr lang="en-US" sz="2400" dirty="0" err="1">
                <a:latin typeface="Times New Roman" pitchFamily="18" charset="0"/>
                <a:cs typeface="Times New Roman" pitchFamily="18" charset="0"/>
              </a:rPr>
              <a:t>my$var</a:t>
            </a:r>
            <a:r>
              <a:rPr lang="en-US" sz="2400" dirty="0">
                <a:latin typeface="Times New Roman" pitchFamily="18" charset="0"/>
                <a:cs typeface="Times New Roman" pitchFamily="18" charset="0"/>
              </a:rPr>
              <a:t>    // incorrect - special characters not allowed</a:t>
            </a:r>
          </a:p>
          <a:p>
            <a:pPr>
              <a:buNone/>
            </a:pPr>
            <a:r>
              <a:rPr lang="en-US" sz="2400" dirty="0">
                <a:latin typeface="Times New Roman" pitchFamily="18" charset="0"/>
                <a:cs typeface="Times New Roman" pitchFamily="18" charset="0"/>
              </a:rPr>
              <a:t>int my_var1;    // correct</a:t>
            </a:r>
          </a:p>
          <a:p>
            <a:pPr>
              <a:buNone/>
            </a:pP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int my </a:t>
            </a:r>
            <a:r>
              <a:rPr lang="en-US" sz="2400" dirty="0" err="1">
                <a:latin typeface="Times New Roman" pitchFamily="18" charset="0"/>
                <a:cs typeface="Times New Roman" pitchFamily="18" charset="0"/>
              </a:rPr>
              <a:t>var</a:t>
            </a:r>
            <a:r>
              <a:rPr lang="en-US" sz="2400" dirty="0">
                <a:latin typeface="Times New Roman" pitchFamily="18" charset="0"/>
                <a:cs typeface="Times New Roman" pitchFamily="18" charset="0"/>
              </a:rPr>
              <a:t>;    // incorrect - spaces not allowed</a:t>
            </a:r>
          </a:p>
          <a:p>
            <a:pPr>
              <a:buNone/>
            </a:pP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char else;    // can't use Keywords</a:t>
            </a:r>
          </a:p>
          <a:p>
            <a:pPr>
              <a:buNone/>
            </a:pP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int count;    // valid variable name</a:t>
            </a:r>
          </a:p>
          <a:p>
            <a:pPr>
              <a:buNone/>
            </a:pPr>
            <a:r>
              <a:rPr lang="en-US" sz="2400" dirty="0">
                <a:latin typeface="Times New Roman" pitchFamily="18" charset="0"/>
                <a:cs typeface="Times New Roman" pitchFamily="18" charset="0"/>
              </a:rPr>
              <a:t>int Count;    // new variable</a:t>
            </a:r>
          </a:p>
          <a:p>
            <a:pPr>
              <a:buNone/>
            </a:pPr>
            <a:r>
              <a:rPr lang="en-US" sz="2400" dirty="0">
                <a:latin typeface="Times New Roman" pitchFamily="18" charset="0"/>
                <a:cs typeface="Times New Roman" pitchFamily="18" charset="0"/>
              </a:rPr>
              <a:t>int COUNT;    // new variable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1386"/>
            <a:ext cx="10515600" cy="6198781"/>
          </a:xfrm>
        </p:spPr>
        <p:txBody>
          <a:bodyPr>
            <a:normAutofit lnSpcReduction="10000"/>
          </a:bodyPr>
          <a:lstStyle/>
          <a:p>
            <a:pPr>
              <a:buNone/>
            </a:pPr>
            <a:r>
              <a:rPr lang="en-US" sz="3200" b="1" dirty="0">
                <a:solidFill>
                  <a:srgbClr val="7030A0"/>
                </a:solidFill>
                <a:latin typeface="Times New Roman" pitchFamily="18" charset="0"/>
                <a:cs typeface="Times New Roman" pitchFamily="18" charset="0"/>
              </a:rPr>
              <a:t>Syntax for using Variable:-</a:t>
            </a:r>
          </a:p>
          <a:p>
            <a:pPr>
              <a:buNone/>
            </a:pPr>
            <a:r>
              <a:rPr lang="en-US" dirty="0" err="1"/>
              <a:t>data_type</a:t>
            </a:r>
            <a:r>
              <a:rPr lang="en-US" dirty="0"/>
              <a:t> var_name</a:t>
            </a:r>
            <a:r>
              <a:rPr lang="en-US" sz="3600" dirty="0"/>
              <a:t>;</a:t>
            </a:r>
          </a:p>
          <a:p>
            <a:pPr>
              <a:buNone/>
            </a:pPr>
            <a:r>
              <a:rPr lang="en-US" dirty="0">
                <a:latin typeface="Times New Roman" pitchFamily="18" charset="0"/>
                <a:cs typeface="Times New Roman" pitchFamily="18" charset="0"/>
              </a:rPr>
              <a:t>where, </a:t>
            </a:r>
            <a:r>
              <a:rPr lang="en-US" dirty="0" err="1">
                <a:latin typeface="Times New Roman" pitchFamily="18" charset="0"/>
                <a:cs typeface="Times New Roman" pitchFamily="18" charset="0"/>
              </a:rPr>
              <a:t>data_type</a:t>
            </a:r>
            <a:r>
              <a:rPr lang="en-US" dirty="0">
                <a:latin typeface="Times New Roman" pitchFamily="18" charset="0"/>
                <a:cs typeface="Times New Roman" pitchFamily="18" charset="0"/>
              </a:rPr>
              <a:t> is a valid data type (along with </a:t>
            </a:r>
            <a:r>
              <a:rPr lang="en-US" dirty="0" err="1">
                <a:latin typeface="Times New Roman" pitchFamily="18" charset="0"/>
                <a:cs typeface="Times New Roman" pitchFamily="18" charset="0"/>
              </a:rPr>
              <a:t>datatype</a:t>
            </a:r>
            <a:r>
              <a:rPr lang="en-US" dirty="0">
                <a:latin typeface="Times New Roman" pitchFamily="18" charset="0"/>
                <a:cs typeface="Times New Roman" pitchFamily="18" charset="0"/>
              </a:rPr>
              <a:t> modifiers, if required) and var_name is the name of the variable.</a:t>
            </a:r>
          </a:p>
          <a:p>
            <a:pPr>
              <a:buNone/>
            </a:pPr>
            <a:r>
              <a:rPr lang="en-US" sz="3200" b="1" dirty="0">
                <a:solidFill>
                  <a:srgbClr val="7030A0"/>
                </a:solidFill>
                <a:latin typeface="Times New Roman" pitchFamily="18" charset="0"/>
                <a:cs typeface="Times New Roman" pitchFamily="18" charset="0"/>
              </a:rPr>
              <a:t>For example:-    </a:t>
            </a:r>
            <a:r>
              <a:rPr lang="en-US" dirty="0">
                <a:latin typeface="Times New Roman" pitchFamily="18" charset="0"/>
                <a:cs typeface="Times New Roman" pitchFamily="18" charset="0"/>
              </a:rPr>
              <a:t>int marks;</a:t>
            </a:r>
          </a:p>
          <a:p>
            <a:pPr>
              <a:buNone/>
            </a:pPr>
            <a:r>
              <a:rPr lang="en-US" dirty="0">
                <a:latin typeface="Times New Roman" pitchFamily="18" charset="0"/>
                <a:cs typeface="Times New Roman" pitchFamily="18" charset="0"/>
              </a:rPr>
              <a:t>marks is the name of the variable, and it can store values of int type</a:t>
            </a:r>
            <a:r>
              <a:rPr lang="en-US" dirty="0"/>
              <a:t>.</a:t>
            </a:r>
            <a:endParaRPr lang="en-US" b="1" dirty="0">
              <a:solidFill>
                <a:srgbClr val="7030A0"/>
              </a:solidFill>
              <a:latin typeface="Times New Roman" pitchFamily="18" charset="0"/>
              <a:cs typeface="Times New Roman" pitchFamily="18" charset="0"/>
            </a:endParaRPr>
          </a:p>
          <a:p>
            <a:pPr>
              <a:buNone/>
            </a:pPr>
            <a:r>
              <a:rPr lang="en-US" sz="3200" b="1" dirty="0">
                <a:solidFill>
                  <a:srgbClr val="7030A0"/>
                </a:solidFill>
                <a:latin typeface="Times New Roman" pitchFamily="18" charset="0"/>
                <a:cs typeface="Times New Roman" pitchFamily="18" charset="0"/>
              </a:rPr>
              <a:t>Assigning value to Variable:-</a:t>
            </a:r>
          </a:p>
          <a:p>
            <a:pPr>
              <a:buNone/>
            </a:pPr>
            <a:r>
              <a:rPr lang="en-US" dirty="0">
                <a:latin typeface="Times New Roman" pitchFamily="18" charset="0"/>
                <a:cs typeface="Times New Roman" pitchFamily="18" charset="0"/>
              </a:rPr>
              <a:t>// variable declaration </a:t>
            </a:r>
          </a:p>
          <a:p>
            <a:pPr>
              <a:buNone/>
            </a:pPr>
            <a:r>
              <a:rPr lang="en-US" dirty="0">
                <a:latin typeface="Times New Roman" pitchFamily="18" charset="0"/>
                <a:cs typeface="Times New Roman" pitchFamily="18" charset="0"/>
              </a:rPr>
              <a:t>     int marks;</a:t>
            </a:r>
          </a:p>
          <a:p>
            <a:pPr>
              <a:buNone/>
            </a:pPr>
            <a:r>
              <a:rPr lang="en-US" dirty="0">
                <a:latin typeface="Times New Roman" pitchFamily="18" charset="0"/>
                <a:cs typeface="Times New Roman" pitchFamily="18" charset="0"/>
              </a:rPr>
              <a:t> // variable definition </a:t>
            </a:r>
          </a:p>
          <a:p>
            <a:pPr>
              <a:buNone/>
            </a:pPr>
            <a:r>
              <a:rPr lang="en-US" dirty="0">
                <a:latin typeface="Times New Roman" pitchFamily="18" charset="0"/>
                <a:cs typeface="Times New Roman" pitchFamily="18" charset="0"/>
              </a:rPr>
              <a:t>      marks = 10;</a:t>
            </a:r>
            <a:endParaRPr lang="en-US" b="1" dirty="0">
              <a:solidFill>
                <a:srgbClr val="7030A0"/>
              </a:solidFill>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int marks = 10;    // variable declaration and variable definition in one                         step</a:t>
            </a:r>
            <a:endParaRPr lang="en-US" b="1" dirty="0">
              <a:solidFill>
                <a:srgbClr val="7030A0"/>
              </a:solidFill>
              <a:latin typeface="Times New Roman" pitchFamily="18" charset="0"/>
              <a:cs typeface="Times New Roman" pitchFamily="18" charset="0"/>
            </a:endParaRPr>
          </a:p>
          <a:p>
            <a:pPr>
              <a:buNone/>
            </a:pPr>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3433"/>
          </a:xfrm>
        </p:spPr>
        <p:txBody>
          <a:bodyPr/>
          <a:lstStyle/>
          <a:p>
            <a:r>
              <a:rPr lang="en-IN" b="1" dirty="0">
                <a:solidFill>
                  <a:srgbClr val="7030A0"/>
                </a:solidFill>
                <a:latin typeface="Times New Roman" pitchFamily="18" charset="0"/>
                <a:cs typeface="Times New Roman" pitchFamily="18" charset="0"/>
              </a:rPr>
              <a:t>Difference Between Identifier and Variable</a:t>
            </a:r>
            <a:endParaRPr lang="en-US" b="1" dirty="0">
              <a:solidFill>
                <a:srgbClr val="7030A0"/>
              </a:solidFill>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nvPr>
        </p:nvGraphicFramePr>
        <p:xfrm>
          <a:off x="838200" y="1825625"/>
          <a:ext cx="10515600" cy="3383280"/>
        </p:xfrm>
        <a:graphic>
          <a:graphicData uri="http://schemas.openxmlformats.org/drawingml/2006/table">
            <a:tbl>
              <a:tblPr firstRow="1" bandRow="1">
                <a:tableStyleId>{5C22544A-7EE6-4342-B048-85BDC9FD1C3A}</a:tableStyleId>
              </a:tblPr>
              <a:tblGrid>
                <a:gridCol w="5257800"/>
                <a:gridCol w="5257800"/>
              </a:tblGrid>
              <a:tr h="370840">
                <a:tc>
                  <a:txBody>
                    <a:bodyPr/>
                    <a:lstStyle/>
                    <a:p>
                      <a:pPr algn="ctr"/>
                      <a:r>
                        <a:rPr lang="en-US" sz="2400" dirty="0" smtClean="0">
                          <a:latin typeface="Times New Roman" pitchFamily="18" charset="0"/>
                          <a:cs typeface="Times New Roman" pitchFamily="18" charset="0"/>
                        </a:rPr>
                        <a:t>Identifiers</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Variables</a:t>
                      </a:r>
                      <a:endParaRPr lang="en-US" sz="2400" dirty="0">
                        <a:latin typeface="Times New Roman" pitchFamily="18" charset="0"/>
                        <a:cs typeface="Times New Roman" pitchFamily="18" charset="0"/>
                      </a:endParaRPr>
                    </a:p>
                  </a:txBody>
                  <a:tcPr/>
                </a:tc>
              </a:tr>
              <a:tr h="370840">
                <a:tc>
                  <a:txBody>
                    <a:bodyPr/>
                    <a:lstStyle/>
                    <a:p>
                      <a:r>
                        <a:rPr lang="en-US" sz="2400" kern="1200" dirty="0" smtClean="0">
                          <a:solidFill>
                            <a:schemeClr val="dk1"/>
                          </a:solidFill>
                          <a:latin typeface="Times New Roman" pitchFamily="18" charset="0"/>
                          <a:ea typeface="+mn-ea"/>
                          <a:cs typeface="Times New Roman" pitchFamily="18" charset="0"/>
                        </a:rPr>
                        <a:t>It is used to name a variable, a function, a class, a structure, a union.</a:t>
                      </a:r>
                      <a:endParaRPr lang="en-US" sz="2400" dirty="0">
                        <a:latin typeface="Times New Roman" pitchFamily="18" charset="0"/>
                        <a:cs typeface="Times New Roman" pitchFamily="18" charset="0"/>
                      </a:endParaRPr>
                    </a:p>
                  </a:txBody>
                  <a:tcPr/>
                </a:tc>
                <a:tc>
                  <a:txBody>
                    <a:bodyPr/>
                    <a:lstStyle/>
                    <a:p>
                      <a:r>
                        <a:rPr lang="en-US" sz="2400" kern="1200" dirty="0" smtClean="0">
                          <a:solidFill>
                            <a:schemeClr val="dk1"/>
                          </a:solidFill>
                          <a:latin typeface="Times New Roman" pitchFamily="18" charset="0"/>
                          <a:ea typeface="+mn-ea"/>
                          <a:cs typeface="Times New Roman" pitchFamily="18" charset="0"/>
                        </a:rPr>
                        <a:t>It is used to give a name to a memory location that holds a value.</a:t>
                      </a:r>
                      <a:endParaRPr lang="en-US" sz="2400" dirty="0">
                        <a:latin typeface="Times New Roman" pitchFamily="18" charset="0"/>
                        <a:cs typeface="Times New Roman" pitchFamily="18" charset="0"/>
                      </a:endParaRPr>
                    </a:p>
                  </a:txBody>
                  <a:tcPr/>
                </a:tc>
              </a:tr>
              <a:tr h="370840">
                <a:tc>
                  <a:txBody>
                    <a:bodyPr/>
                    <a:lstStyle/>
                    <a:p>
                      <a:r>
                        <a:rPr lang="en-US" sz="2400" kern="1200" dirty="0" smtClean="0">
                          <a:solidFill>
                            <a:schemeClr val="dk1"/>
                          </a:solidFill>
                          <a:latin typeface="Times New Roman" pitchFamily="18" charset="0"/>
                          <a:ea typeface="+mn-ea"/>
                          <a:cs typeface="Times New Roman" pitchFamily="18" charset="0"/>
                        </a:rPr>
                        <a:t>Identifiers are created assign a name to an entity.</a:t>
                      </a:r>
                      <a:endParaRPr lang="en-US" sz="2400" dirty="0">
                        <a:latin typeface="Times New Roman" pitchFamily="18" charset="0"/>
                        <a:cs typeface="Times New Roman" pitchFamily="18" charset="0"/>
                      </a:endParaRPr>
                    </a:p>
                  </a:txBody>
                  <a:tcPr/>
                </a:tc>
                <a:tc>
                  <a:txBody>
                    <a:bodyPr/>
                    <a:lstStyle/>
                    <a:p>
                      <a:r>
                        <a:rPr lang="en-US" sz="2400" kern="1200" dirty="0" smtClean="0">
                          <a:solidFill>
                            <a:schemeClr val="dk1"/>
                          </a:solidFill>
                          <a:latin typeface="Times New Roman" pitchFamily="18" charset="0"/>
                          <a:ea typeface="+mn-ea"/>
                          <a:cs typeface="Times New Roman" pitchFamily="18" charset="0"/>
                        </a:rPr>
                        <a:t>Variable is created to assign a unique name to a specific memory location.</a:t>
                      </a:r>
                      <a:endParaRPr lang="en-US" sz="2400" dirty="0">
                        <a:latin typeface="Times New Roman" pitchFamily="18" charset="0"/>
                        <a:cs typeface="Times New Roman" pitchFamily="18" charset="0"/>
                      </a:endParaRPr>
                    </a:p>
                  </a:txBody>
                  <a:tcPr/>
                </a:tc>
              </a:tr>
              <a:tr h="370840">
                <a:tc>
                  <a:txBody>
                    <a:bodyPr/>
                    <a:lstStyle/>
                    <a:p>
                      <a:r>
                        <a:rPr lang="en-US" sz="2400" kern="1200" dirty="0" smtClean="0">
                          <a:solidFill>
                            <a:schemeClr val="dk1"/>
                          </a:solidFill>
                          <a:latin typeface="Times New Roman" pitchFamily="18" charset="0"/>
                          <a:ea typeface="+mn-ea"/>
                          <a:cs typeface="Times New Roman" pitchFamily="18" charset="0"/>
                        </a:rPr>
                        <a:t>All identifiers are not variables.</a:t>
                      </a:r>
                      <a:endParaRPr lang="en-US" sz="2400" dirty="0">
                        <a:latin typeface="Times New Roman" pitchFamily="18" charset="0"/>
                        <a:cs typeface="Times New Roman" pitchFamily="18" charset="0"/>
                      </a:endParaRPr>
                    </a:p>
                  </a:txBody>
                  <a:tcPr/>
                </a:tc>
                <a:tc>
                  <a:txBody>
                    <a:bodyPr/>
                    <a:lstStyle/>
                    <a:p>
                      <a:pPr>
                        <a:lnSpc>
                          <a:spcPct val="115000"/>
                        </a:lnSpc>
                        <a:spcAft>
                          <a:spcPts val="0"/>
                        </a:spcAft>
                      </a:pPr>
                      <a:r>
                        <a:rPr lang="en-US" sz="2400" kern="1200" dirty="0" smtClean="0">
                          <a:solidFill>
                            <a:schemeClr val="dk1"/>
                          </a:solidFill>
                          <a:latin typeface="Times New Roman" pitchFamily="18" charset="0"/>
                          <a:ea typeface="+mn-ea"/>
                          <a:cs typeface="Times New Roman" pitchFamily="18" charset="0"/>
                        </a:rPr>
                        <a:t>All the variables names are identifiers.</a:t>
                      </a:r>
                      <a:endParaRPr lang="en-US" sz="2400" kern="100" dirty="0">
                        <a:latin typeface="Times New Roman" pitchFamily="18" charset="0"/>
                        <a:ea typeface="Calibri"/>
                        <a:cs typeface="Times New Roman" pitchFamily="18" charset="0"/>
                      </a:endParaRPr>
                    </a:p>
                  </a:txBody>
                  <a:tcPr marL="68580" marR="68580" marT="0" marB="0"/>
                </a:tc>
              </a:tr>
              <a:tr h="370840">
                <a:tc>
                  <a:txBody>
                    <a:bodyPr/>
                    <a:lstStyle/>
                    <a:p>
                      <a:r>
                        <a:rPr lang="en-US" sz="2400" kern="1200" dirty="0" smtClean="0">
                          <a:solidFill>
                            <a:schemeClr val="dk1"/>
                          </a:solidFill>
                          <a:latin typeface="Times New Roman" pitchFamily="18" charset="0"/>
                          <a:ea typeface="+mn-ea"/>
                          <a:cs typeface="Times New Roman" pitchFamily="18" charset="0"/>
                        </a:rPr>
                        <a:t>Identifier can take more number of characters.</a:t>
                      </a:r>
                      <a:endParaRPr lang="en-US" sz="2400" dirty="0">
                        <a:latin typeface="Times New Roman" pitchFamily="18" charset="0"/>
                        <a:cs typeface="Times New Roman" pitchFamily="18" charset="0"/>
                      </a:endParaRPr>
                    </a:p>
                  </a:txBody>
                  <a:tcPr/>
                </a:tc>
                <a:tc>
                  <a:txBody>
                    <a:bodyPr/>
                    <a:lstStyle/>
                    <a:p>
                      <a:r>
                        <a:rPr lang="en-US" sz="2400" kern="1200" dirty="0" smtClean="0">
                          <a:solidFill>
                            <a:schemeClr val="dk1"/>
                          </a:solidFill>
                          <a:latin typeface="Times New Roman" pitchFamily="18" charset="0"/>
                          <a:ea typeface="+mn-ea"/>
                          <a:cs typeface="Times New Roman" pitchFamily="18" charset="0"/>
                        </a:rPr>
                        <a:t>Variable takes less number of characters.</a:t>
                      </a:r>
                      <a:endParaRPr lang="en-US" sz="24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9661CE-F226-7767-111C-EF7489921FC1}"/>
              </a:ext>
            </a:extLst>
          </p:cNvPr>
          <p:cNvSpPr>
            <a:spLocks noGrp="1"/>
          </p:cNvSpPr>
          <p:nvPr>
            <p:ph type="title"/>
          </p:nvPr>
        </p:nvSpPr>
        <p:spPr>
          <a:xfrm>
            <a:off x="838200" y="365125"/>
            <a:ext cx="10515600" cy="1028669"/>
          </a:xfrm>
        </p:spPr>
        <p:txBody>
          <a:bodyPr/>
          <a:lstStyle/>
          <a:p>
            <a:r>
              <a:rPr lang="en-US" b="1" dirty="0">
                <a:solidFill>
                  <a:srgbClr val="7030A0"/>
                </a:solidFill>
                <a:latin typeface="Times New Roman" panose="02020603050405020304" pitchFamily="18" charset="0"/>
                <a:cs typeface="Times New Roman" panose="02020603050405020304" pitchFamily="18" charset="0"/>
              </a:rPr>
              <a:t>DEFINITION OF C PROGRAMMING</a:t>
            </a:r>
            <a:endParaRPr lang="en-IN"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CD65CF1-A2A5-619F-109A-3542E28A1B44}"/>
              </a:ext>
            </a:extLst>
          </p:cNvPr>
          <p:cNvSpPr>
            <a:spLocks noGrp="1"/>
          </p:cNvSpPr>
          <p:nvPr>
            <p:ph idx="1"/>
          </p:nvPr>
        </p:nvSpPr>
        <p:spPr>
          <a:xfrm>
            <a:off x="838200" y="1518082"/>
            <a:ext cx="10515600" cy="4658881"/>
          </a:xfrm>
        </p:spPr>
        <p:txBody>
          <a:bodyPr>
            <a:noAutofit/>
          </a:bodyPr>
          <a:lstStyle/>
          <a:p>
            <a:r>
              <a:rPr lang="en-US" dirty="0">
                <a:latin typeface="Times New Roman" panose="02020603050405020304" pitchFamily="18" charset="0"/>
                <a:cs typeface="Times New Roman" panose="02020603050405020304" pitchFamily="18" charset="0"/>
              </a:rPr>
              <a:t>The C Programming Language is a procedural, imperative, and general-purpose language utilized for coding applications that can run across multiple platforms.</a:t>
            </a:r>
          </a:p>
          <a:p>
            <a:pPr algn="just"/>
            <a:r>
              <a:rPr lang="en-US" b="0" i="0" dirty="0">
                <a:effectLst/>
                <a:latin typeface="Times New Roman" panose="02020603050405020304" pitchFamily="18" charset="0"/>
                <a:cs typeface="Times New Roman" panose="02020603050405020304" pitchFamily="18" charset="0"/>
              </a:rPr>
              <a:t>The C Language is developed by Dennis Ritchie for creating system applications that directly interact with the hardware devices such as drivers, kernels, etc.</a:t>
            </a:r>
          </a:p>
          <a:p>
            <a:pPr algn="just"/>
            <a:r>
              <a:rPr lang="en-US" b="0" i="0" dirty="0">
                <a:effectLst/>
                <a:latin typeface="Times New Roman" panose="02020603050405020304" pitchFamily="18" charset="0"/>
                <a:cs typeface="Times New Roman" panose="02020603050405020304" pitchFamily="18" charset="0"/>
              </a:rPr>
              <a:t>C programming is considered as the base for other programming languages, that is why it is known as mother language.</a:t>
            </a:r>
          </a:p>
          <a:p>
            <a:pPr algn="just"/>
            <a:r>
              <a:rPr lang="en-US" dirty="0">
                <a:latin typeface="Times New Roman" panose="02020603050405020304" pitchFamily="18" charset="0"/>
                <a:cs typeface="Times New Roman" panose="02020603050405020304" pitchFamily="18" charset="0"/>
              </a:rPr>
              <a:t>The most of UNIX operating system are written in C language.</a:t>
            </a:r>
            <a:endParaRPr lang="en-US" b="0" i="0" dirty="0">
              <a:effectLst/>
              <a:latin typeface="Times New Roman" panose="02020603050405020304" pitchFamily="18" charset="0"/>
              <a:cs typeface="Times New Roman" panose="02020603050405020304" pitchFamily="18" charset="0"/>
            </a:endParaRPr>
          </a:p>
          <a:p>
            <a:pPr marL="0" indent="0" algn="just">
              <a:buNone/>
            </a:pPr>
            <a:endParaRPr lang="en-US" b="0" i="0" dirty="0">
              <a:effectLst/>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888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196F5-2033-6D31-EC38-B3D771AC34C5}"/>
              </a:ext>
            </a:extLst>
          </p:cNvPr>
          <p:cNvSpPr>
            <a:spLocks noGrp="1"/>
          </p:cNvSpPr>
          <p:nvPr>
            <p:ph type="title"/>
          </p:nvPr>
        </p:nvSpPr>
        <p:spPr>
          <a:xfrm>
            <a:off x="838200" y="365126"/>
            <a:ext cx="10515600" cy="673561"/>
          </a:xfrm>
        </p:spPr>
        <p:txBody>
          <a:bodyPr>
            <a:normAutofit fontScale="90000"/>
          </a:bodyPr>
          <a:lstStyle/>
          <a:p>
            <a:r>
              <a:rPr lang="en-US" b="1" dirty="0">
                <a:solidFill>
                  <a:srgbClr val="7030A0"/>
                </a:solidFill>
                <a:latin typeface="Times New Roman" panose="02020603050405020304" pitchFamily="18" charset="0"/>
                <a:cs typeface="Times New Roman" panose="02020603050405020304" pitchFamily="18" charset="0"/>
              </a:rPr>
              <a:t>FEATURES OF C PROGRAMMING</a:t>
            </a:r>
            <a:endParaRPr lang="en-IN"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3582328-63F3-0452-2A79-6CD9B5130A82}"/>
              </a:ext>
            </a:extLst>
          </p:cNvPr>
          <p:cNvSpPr>
            <a:spLocks noGrp="1"/>
          </p:cNvSpPr>
          <p:nvPr>
            <p:ph idx="1"/>
          </p:nvPr>
        </p:nvSpPr>
        <p:spPr>
          <a:xfrm>
            <a:off x="838200" y="1038686"/>
            <a:ext cx="10515600" cy="5690587"/>
          </a:xfrm>
        </p:spPr>
        <p:txBody>
          <a:bodyPr>
            <a:normAutofit/>
          </a:bodyPr>
          <a:lstStyle/>
          <a:p>
            <a:r>
              <a:rPr lang="en-US" dirty="0">
                <a:latin typeface="Times New Roman" panose="02020603050405020304" pitchFamily="18" charset="0"/>
                <a:cs typeface="Times New Roman" panose="02020603050405020304" pitchFamily="18" charset="0"/>
              </a:rPr>
              <a:t>Simple and Efficient</a:t>
            </a:r>
          </a:p>
          <a:p>
            <a:r>
              <a:rPr lang="en-US" dirty="0">
                <a:latin typeface="Times New Roman" panose="02020603050405020304" pitchFamily="18" charset="0"/>
                <a:cs typeface="Times New Roman" panose="02020603050405020304" pitchFamily="18" charset="0"/>
              </a:rPr>
              <a:t>Modularity/Structured Programming Language.</a:t>
            </a:r>
          </a:p>
          <a:p>
            <a:r>
              <a:rPr lang="en-US" dirty="0">
                <a:latin typeface="Times New Roman" panose="02020603050405020304" pitchFamily="18" charset="0"/>
                <a:cs typeface="Times New Roman" panose="02020603050405020304" pitchFamily="18" charset="0"/>
              </a:rPr>
              <a:t>Portability</a:t>
            </a:r>
          </a:p>
          <a:p>
            <a:r>
              <a:rPr lang="en-US" dirty="0">
                <a:latin typeface="Times New Roman" panose="02020603050405020304" pitchFamily="18" charset="0"/>
                <a:cs typeface="Times New Roman" panose="02020603050405020304" pitchFamily="18" charset="0"/>
              </a:rPr>
              <a:t>Middle level Language</a:t>
            </a:r>
          </a:p>
          <a:p>
            <a:r>
              <a:rPr lang="en-US" dirty="0">
                <a:latin typeface="Times New Roman" panose="02020603050405020304" pitchFamily="18" charset="0"/>
                <a:cs typeface="Times New Roman" panose="02020603050405020304" pitchFamily="18" charset="0"/>
              </a:rPr>
              <a:t>General Purpose Programming Language</a:t>
            </a:r>
          </a:p>
          <a:p>
            <a:r>
              <a:rPr lang="en-US" dirty="0">
                <a:latin typeface="Times New Roman" panose="02020603050405020304" pitchFamily="18" charset="0"/>
                <a:cs typeface="Times New Roman" panose="02020603050405020304" pitchFamily="18" charset="0"/>
              </a:rPr>
              <a:t>Speed</a:t>
            </a:r>
          </a:p>
          <a:p>
            <a:r>
              <a:rPr lang="en-US" dirty="0">
                <a:latin typeface="Times New Roman" panose="02020603050405020304" pitchFamily="18" charset="0"/>
                <a:cs typeface="Times New Roman" panose="02020603050405020304" pitchFamily="18" charset="0"/>
              </a:rPr>
              <a:t>Powerful</a:t>
            </a:r>
          </a:p>
          <a:p>
            <a:r>
              <a:rPr lang="en-US" dirty="0">
                <a:latin typeface="Times New Roman" panose="02020603050405020304" pitchFamily="18" charset="0"/>
                <a:cs typeface="Times New Roman" panose="02020603050405020304" pitchFamily="18" charset="0"/>
              </a:rPr>
              <a:t>Rich Standard Library</a:t>
            </a:r>
          </a:p>
          <a:p>
            <a:r>
              <a:rPr lang="en-US" dirty="0">
                <a:latin typeface="Times New Roman" panose="02020603050405020304" pitchFamily="18" charset="0"/>
                <a:cs typeface="Times New Roman" panose="02020603050405020304" pitchFamily="18" charset="0"/>
              </a:rPr>
              <a:t>Syntax Based Language  </a:t>
            </a:r>
          </a:p>
          <a:p>
            <a:r>
              <a:rPr lang="en-US" dirty="0">
                <a:latin typeface="Times New Roman" panose="02020603050405020304" pitchFamily="18" charset="0"/>
                <a:cs typeface="Times New Roman" panose="02020603050405020304" pitchFamily="18" charset="0"/>
              </a:rPr>
              <a:t>Format Free Language</a:t>
            </a:r>
          </a:p>
          <a:p>
            <a:r>
              <a:rPr lang="en-US" dirty="0">
                <a:latin typeface="Times New Roman" panose="02020603050405020304" pitchFamily="18" charset="0"/>
                <a:cs typeface="Times New Roman" panose="02020603050405020304" pitchFamily="18" charset="0"/>
              </a:rPr>
              <a:t>Case Sensitive language</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3584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3BCAFB-412E-ADC2-C44E-4965A0AAF332}"/>
              </a:ext>
            </a:extLst>
          </p:cNvPr>
          <p:cNvSpPr>
            <a:spLocks noGrp="1"/>
          </p:cNvSpPr>
          <p:nvPr>
            <p:ph type="title"/>
          </p:nvPr>
        </p:nvSpPr>
        <p:spPr>
          <a:xfrm>
            <a:off x="838200" y="365126"/>
            <a:ext cx="10515600" cy="904382"/>
          </a:xfrm>
        </p:spPr>
        <p:txBody>
          <a:bodyPr/>
          <a:lstStyle/>
          <a:p>
            <a:r>
              <a:rPr lang="en-US" b="1" dirty="0">
                <a:solidFill>
                  <a:srgbClr val="7030A0"/>
                </a:solidFill>
                <a:latin typeface="Times New Roman" panose="02020603050405020304" pitchFamily="18" charset="0"/>
                <a:cs typeface="Times New Roman" panose="02020603050405020304" pitchFamily="18" charset="0"/>
              </a:rPr>
              <a:t>APPLICATIONS OF C  LANGUAGE</a:t>
            </a:r>
            <a:endParaRPr lang="en-IN"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4A891BCE-2165-3EB2-DF14-2257CF3CEBC3}"/>
              </a:ext>
            </a:extLst>
          </p:cNvPr>
          <p:cNvSpPr>
            <a:spLocks noGrp="1"/>
          </p:cNvSpPr>
          <p:nvPr>
            <p:ph idx="1"/>
          </p:nvPr>
        </p:nvSpPr>
        <p:spPr>
          <a:xfrm>
            <a:off x="838200" y="1269508"/>
            <a:ext cx="10515600" cy="4907455"/>
          </a:xfrm>
        </p:spPr>
        <p:txBody>
          <a:bodyPr/>
          <a:lstStyle/>
          <a:p>
            <a:r>
              <a:rPr lang="en-IN" b="0" i="0" dirty="0">
                <a:effectLst/>
                <a:latin typeface="Georgia" panose="02040502050405020303" pitchFamily="18" charset="0"/>
              </a:rPr>
              <a:t>Operating Systems</a:t>
            </a:r>
          </a:p>
          <a:p>
            <a:r>
              <a:rPr lang="en-IN" b="0" i="0" dirty="0">
                <a:effectLst/>
                <a:latin typeface="Georgia" panose="02040502050405020303" pitchFamily="18" charset="0"/>
              </a:rPr>
              <a:t>Graphical User Interface</a:t>
            </a:r>
          </a:p>
          <a:p>
            <a:r>
              <a:rPr lang="en-IN" b="0" i="0" dirty="0">
                <a:effectLst/>
                <a:latin typeface="Georgia" panose="02040502050405020303" pitchFamily="18" charset="0"/>
              </a:rPr>
              <a:t>New Programming Platforms</a:t>
            </a:r>
          </a:p>
          <a:p>
            <a:r>
              <a:rPr lang="en-IN" b="0" i="0" dirty="0">
                <a:effectLst/>
                <a:latin typeface="Georgia" panose="02040502050405020303" pitchFamily="18" charset="0"/>
              </a:rPr>
              <a:t>Google</a:t>
            </a:r>
          </a:p>
          <a:p>
            <a:r>
              <a:rPr lang="en-IN" b="0" i="0" dirty="0">
                <a:effectLst/>
                <a:latin typeface="Georgia" panose="02040502050405020303" pitchFamily="18" charset="0"/>
              </a:rPr>
              <a:t>Mozilla Firefox and Thunderbird</a:t>
            </a:r>
          </a:p>
          <a:p>
            <a:r>
              <a:rPr lang="en-IN" b="0" i="0" dirty="0">
                <a:effectLst/>
                <a:latin typeface="Georgia" panose="02040502050405020303" pitchFamily="18" charset="0"/>
              </a:rPr>
              <a:t>MySQL</a:t>
            </a:r>
          </a:p>
          <a:p>
            <a:r>
              <a:rPr lang="en-IN" b="0" i="0" dirty="0">
                <a:effectLst/>
                <a:latin typeface="Georgia" panose="02040502050405020303" pitchFamily="18" charset="0"/>
              </a:rPr>
              <a:t>Compiler Design</a:t>
            </a:r>
          </a:p>
          <a:p>
            <a:r>
              <a:rPr lang="en-IN" b="0" i="0" dirty="0">
                <a:effectLst/>
                <a:latin typeface="Georgia" panose="02040502050405020303" pitchFamily="18" charset="0"/>
              </a:rPr>
              <a:t>Gaming and Animation etc.</a:t>
            </a:r>
          </a:p>
          <a:p>
            <a:pPr marL="0" indent="0">
              <a:buNone/>
            </a:pPr>
            <a:endParaRPr lang="en-IN" b="0" i="0" dirty="0">
              <a:effectLst/>
              <a:latin typeface="Georgia" panose="02040502050405020303" pitchFamily="18" charset="0"/>
            </a:endParaRPr>
          </a:p>
          <a:p>
            <a:pPr marL="0" indent="0">
              <a:buNone/>
            </a:pPr>
            <a:endParaRPr lang="en-IN" b="0" i="0" dirty="0">
              <a:effectLst/>
              <a:latin typeface="Georgia" panose="02040502050405020303" pitchFamily="18" charset="0"/>
            </a:endParaRPr>
          </a:p>
          <a:p>
            <a:endParaRPr lang="en-IN" dirty="0"/>
          </a:p>
        </p:txBody>
      </p:sp>
    </p:spTree>
    <p:extLst>
      <p:ext uri="{BB962C8B-B14F-4D97-AF65-F5344CB8AC3E}">
        <p14:creationId xmlns:p14="http://schemas.microsoft.com/office/powerpoint/2010/main" xmlns="" val="2264725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9207"/>
          </a:xfrm>
        </p:spPr>
        <p:txBody>
          <a:bodyPr/>
          <a:lstStyle/>
          <a:p>
            <a:r>
              <a:rPr lang="en-US" b="1" dirty="0">
                <a:solidFill>
                  <a:srgbClr val="7030A0"/>
                </a:solidFill>
                <a:latin typeface="Times New Roman" pitchFamily="18" charset="0"/>
                <a:cs typeface="Times New Roman" pitchFamily="18" charset="0"/>
              </a:rPr>
              <a:t>BASIC STRUCTURTE OF C  PROGRAM</a:t>
            </a:r>
            <a:endParaRPr lang="en-US" dirty="0"/>
          </a:p>
        </p:txBody>
      </p:sp>
      <p:pic>
        <p:nvPicPr>
          <p:cNvPr id="6" name="Content Placeholder 5" descr="Structure of C1.png"/>
          <p:cNvPicPr>
            <a:picLocks noGrp="1" noChangeAspect="1"/>
          </p:cNvPicPr>
          <p:nvPr>
            <p:ph idx="1"/>
          </p:nvPr>
        </p:nvPicPr>
        <p:blipFill>
          <a:blip r:embed="rId2"/>
          <a:stretch>
            <a:fillRect/>
          </a:stretch>
        </p:blipFill>
        <p:spPr>
          <a:xfrm>
            <a:off x="1873405" y="1260089"/>
            <a:ext cx="8062331" cy="540834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2893"/>
            <a:ext cx="10515600" cy="5986130"/>
          </a:xfrm>
        </p:spPr>
        <p:txBody>
          <a:bodyPr>
            <a:normAutofit lnSpcReduction="10000"/>
          </a:bodyPr>
          <a:lstStyle/>
          <a:p>
            <a:pPr fontAlgn="base">
              <a:buNone/>
            </a:pPr>
            <a:endParaRPr lang="en-US" b="1" dirty="0">
              <a:latin typeface="Times New Roman" pitchFamily="18" charset="0"/>
              <a:cs typeface="Times New Roman" pitchFamily="18" charset="0"/>
            </a:endParaRPr>
          </a:p>
          <a:p>
            <a:pPr fontAlgn="base">
              <a:buNone/>
            </a:pPr>
            <a:r>
              <a:rPr lang="en-US" b="1" dirty="0">
                <a:latin typeface="Times New Roman" pitchFamily="18" charset="0"/>
                <a:cs typeface="Times New Roman" pitchFamily="18" charset="0"/>
              </a:rPr>
              <a:t>1. Documentation Section:-</a:t>
            </a:r>
            <a:r>
              <a:rPr lang="en-US" dirty="0">
                <a:latin typeface="Times New Roman" pitchFamily="18" charset="0"/>
                <a:cs typeface="Times New Roman" pitchFamily="18" charset="0"/>
              </a:rPr>
              <a:t> It is the section in which you can give comments to make the program more interactive. The compiler won’t compile this and hence this portion would not be displayed on the output screen.</a:t>
            </a:r>
          </a:p>
          <a:p>
            <a:pPr fontAlgn="base">
              <a:buNone/>
            </a:pPr>
            <a:r>
              <a:rPr lang="en-US" b="1" dirty="0">
                <a:latin typeface="Times New Roman" pitchFamily="18" charset="0"/>
                <a:cs typeface="Times New Roman" pitchFamily="18" charset="0"/>
              </a:rPr>
              <a:t>2. Preprocessor directives Section or Link Section:-</a:t>
            </a:r>
          </a:p>
          <a:p>
            <a:pPr fontAlgn="base">
              <a:buNone/>
            </a:pPr>
            <a:r>
              <a:rPr lang="en-US" dirty="0">
                <a:latin typeface="Times New Roman" pitchFamily="18" charset="0"/>
                <a:cs typeface="Times New Roman" pitchFamily="18" charset="0"/>
              </a:rPr>
              <a:t>   This section involves the use of header files that are to included     necessarily program.</a:t>
            </a:r>
          </a:p>
          <a:p>
            <a:pPr fontAlgn="base">
              <a:buNone/>
            </a:pPr>
            <a:r>
              <a:rPr lang="en-US" b="1" dirty="0">
                <a:latin typeface="Times New Roman" pitchFamily="18" charset="0"/>
                <a:cs typeface="Times New Roman" pitchFamily="18" charset="0"/>
              </a:rPr>
              <a:t>3. Definition section:-</a:t>
            </a:r>
          </a:p>
          <a:p>
            <a:pPr fontAlgn="base">
              <a:buNone/>
            </a:pPr>
            <a:r>
              <a:rPr lang="en-US" dirty="0">
                <a:latin typeface="Times New Roman" pitchFamily="18" charset="0"/>
                <a:cs typeface="Times New Roman" pitchFamily="18" charset="0"/>
              </a:rPr>
              <a:t>    This section involves the variable definition and declaration in C.</a:t>
            </a:r>
          </a:p>
          <a:p>
            <a:pPr fontAlgn="base">
              <a:buNone/>
            </a:pPr>
            <a:r>
              <a:rPr lang="en-US" b="1" dirty="0">
                <a:latin typeface="Times New Roman" pitchFamily="18" charset="0"/>
                <a:cs typeface="Times New Roman" pitchFamily="18" charset="0"/>
              </a:rPr>
              <a:t>4. Global declaration Section:-</a:t>
            </a:r>
          </a:p>
          <a:p>
            <a:pPr fontAlgn="base">
              <a:buNone/>
            </a:pPr>
            <a:r>
              <a:rPr lang="en-US" dirty="0">
                <a:latin typeface="Times New Roman" pitchFamily="18" charset="0"/>
                <a:cs typeface="Times New Roman" pitchFamily="18" charset="0"/>
              </a:rPr>
              <a:t>   This section is used to define the global variables to be used in the programs, that means you can use these variables throughout the program.</a:t>
            </a:r>
          </a:p>
          <a:p>
            <a:endParaRPr lang="en-US"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4039"/>
            <a:ext cx="10515600" cy="5362924"/>
          </a:xfrm>
        </p:spPr>
        <p:txBody>
          <a:bodyPr/>
          <a:lstStyle/>
          <a:p>
            <a:pPr fontAlgn="base">
              <a:buNone/>
            </a:pPr>
            <a:r>
              <a:rPr lang="en-US" b="1" dirty="0">
                <a:latin typeface="Times New Roman" pitchFamily="18" charset="0"/>
                <a:cs typeface="Times New Roman" pitchFamily="18" charset="0"/>
              </a:rPr>
              <a:t>5. Function prototype declaration section:-</a:t>
            </a:r>
          </a:p>
          <a:p>
            <a:pPr fontAlgn="base">
              <a:buNone/>
            </a:pPr>
            <a:r>
              <a:rPr lang="en-US" dirty="0">
                <a:latin typeface="Times New Roman" pitchFamily="18" charset="0"/>
                <a:cs typeface="Times New Roman" pitchFamily="18" charset="0"/>
              </a:rPr>
              <a:t>   This section gives the information about a function that includes, the data type or the return type, the parameters passed or the arguments.</a:t>
            </a:r>
          </a:p>
          <a:p>
            <a:pPr fontAlgn="base">
              <a:buNone/>
            </a:pPr>
            <a:r>
              <a:rPr lang="en-US" b="1" dirty="0">
                <a:latin typeface="Times New Roman" pitchFamily="18" charset="0"/>
                <a:cs typeface="Times New Roman" pitchFamily="18" charset="0"/>
              </a:rPr>
              <a:t>6. Main function:-</a:t>
            </a:r>
          </a:p>
          <a:p>
            <a:pPr fontAlgn="base">
              <a:buNone/>
            </a:pPr>
            <a:r>
              <a:rPr lang="en-US" dirty="0">
                <a:latin typeface="Times New Roman" pitchFamily="18" charset="0"/>
                <a:cs typeface="Times New Roman" pitchFamily="18" charset="0"/>
              </a:rPr>
              <a:t>    It is the major section from where the execution of the program begins. The main section involves the declaration and executable section.</a:t>
            </a:r>
          </a:p>
          <a:p>
            <a:pPr fontAlgn="base">
              <a:buNone/>
            </a:pPr>
            <a:r>
              <a:rPr lang="en-US" b="1" dirty="0">
                <a:latin typeface="Times New Roman" pitchFamily="18" charset="0"/>
                <a:cs typeface="Times New Roman" pitchFamily="18" charset="0"/>
              </a:rPr>
              <a:t>7. User-defined function section:-</a:t>
            </a:r>
          </a:p>
          <a:p>
            <a:pPr fontAlgn="base">
              <a:buNone/>
            </a:pPr>
            <a:r>
              <a:rPr lang="en-US" dirty="0">
                <a:latin typeface="Times New Roman" pitchFamily="18" charset="0"/>
                <a:cs typeface="Times New Roman" pitchFamily="18" charset="0"/>
              </a:rPr>
              <a:t>   When you want to define your function that fulfills a particular requirement, you can define them in this section.</a:t>
            </a:r>
          </a:p>
          <a:p>
            <a:endParaRPr lang="en-US" dirty="0">
              <a:latin typeface="Times New Roman" pitchFamily="18" charset="0"/>
              <a:cs typeface="Times New Roman" pitchFamily="18" charset="0"/>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latin typeface="Times New Roman" pitchFamily="18" charset="0"/>
                <a:cs typeface="Times New Roman" pitchFamily="18" charset="0"/>
              </a:rPr>
              <a:t>Programming Style:-</a:t>
            </a:r>
          </a:p>
        </p:txBody>
      </p:sp>
      <p:sp>
        <p:nvSpPr>
          <p:cNvPr id="3" name="Content Placeholder 2"/>
          <p:cNvSpPr>
            <a:spLocks noGrp="1"/>
          </p:cNvSpPr>
          <p:nvPr>
            <p:ph idx="1"/>
          </p:nvPr>
        </p:nvSpPr>
        <p:spPr>
          <a:xfrm>
            <a:off x="838200" y="1550020"/>
            <a:ext cx="10515600" cy="4626943"/>
          </a:xfrm>
        </p:spPr>
        <p:txBody>
          <a:bodyPr/>
          <a:lstStyle/>
          <a:p>
            <a:r>
              <a:rPr lang="en-US" dirty="0">
                <a:latin typeface="Times New Roman" pitchFamily="18" charset="0"/>
                <a:cs typeface="Times New Roman" pitchFamily="18" charset="0"/>
              </a:rPr>
              <a:t>All Statements should be in lowercase letters and upper case letters are only used for symbolic constants.</a:t>
            </a:r>
          </a:p>
          <a:p>
            <a:r>
              <a:rPr lang="en-US" dirty="0">
                <a:latin typeface="Times New Roman" pitchFamily="18" charset="0"/>
                <a:cs typeface="Times New Roman" pitchFamily="18" charset="0"/>
              </a:rPr>
              <a:t>Programmer can write the statements any where between the two braces following declaration part.</a:t>
            </a:r>
          </a:p>
          <a:p>
            <a:r>
              <a:rPr lang="en-US" dirty="0">
                <a:latin typeface="Times New Roman" pitchFamily="18" charset="0"/>
                <a:cs typeface="Times New Roman" pitchFamily="18" charset="0"/>
              </a:rPr>
              <a:t>The user can also write more than one statement in one line separating them with a semicolon.</a:t>
            </a:r>
          </a:p>
          <a:p>
            <a:r>
              <a:rPr lang="en-US" dirty="0">
                <a:latin typeface="Times New Roman" pitchFamily="18" charset="0"/>
                <a:cs typeface="Times New Roman" pitchFamily="18" charset="0"/>
              </a:rPr>
              <a:t>The opening and closing braces should be balanced.</a:t>
            </a:r>
          </a:p>
          <a:p>
            <a:r>
              <a:rPr lang="en-US" dirty="0">
                <a:latin typeface="Times New Roman" pitchFamily="18" charset="0"/>
                <a:cs typeface="Times New Roman" pitchFamily="18" charset="0"/>
              </a:rPr>
              <a:t>Use comments whenever necessary. Comments increases the program readability and also help to understand the logic.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908</TotalTime>
  <Words>1094</Words>
  <Application>Microsoft Office PowerPoint</Application>
  <PresentationFormat>Custom</PresentationFormat>
  <Paragraphs>202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UNIT-2</vt:lpstr>
      <vt:lpstr>Slide 2</vt:lpstr>
      <vt:lpstr>DEFINITION OF C PROGRAMMING</vt:lpstr>
      <vt:lpstr>FEATURES OF C PROGRAMMING</vt:lpstr>
      <vt:lpstr>APPLICATIONS OF C  LANGUAGE</vt:lpstr>
      <vt:lpstr>BASIC STRUCTURTE OF C  PROGRAM</vt:lpstr>
      <vt:lpstr>Slide 7</vt:lpstr>
      <vt:lpstr>Slide 8</vt:lpstr>
      <vt:lpstr>Programming Style:-</vt:lpstr>
      <vt:lpstr>Creating and Executing C  Program</vt:lpstr>
      <vt:lpstr>MODULAR PROGRAMMING</vt:lpstr>
      <vt:lpstr>Slide 12</vt:lpstr>
      <vt:lpstr>C TOKENS</vt:lpstr>
      <vt:lpstr>Slide 14</vt:lpstr>
      <vt:lpstr>Identifiers</vt:lpstr>
      <vt:lpstr>Rules for Identifiers </vt:lpstr>
      <vt:lpstr>Special Symbols</vt:lpstr>
      <vt:lpstr>Constants</vt:lpstr>
      <vt:lpstr>Slide 19</vt:lpstr>
      <vt:lpstr>Strings</vt:lpstr>
      <vt:lpstr>Data Types</vt:lpstr>
      <vt:lpstr>Basic or Primary Data Types:- </vt:lpstr>
      <vt:lpstr> Variables </vt:lpstr>
      <vt:lpstr>Slide 24</vt:lpstr>
      <vt:lpstr>Slide 25</vt:lpstr>
      <vt:lpstr>Difference Between Identifier and Variable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UNIT-2</dc:title>
  <dc:creator>Shivaraj Kumar</dc:creator>
  <cp:lastModifiedBy>KLEBCA-2</cp:lastModifiedBy>
  <cp:revision>96</cp:revision>
  <dcterms:created xsi:type="dcterms:W3CDTF">2023-08-27T15:31:35Z</dcterms:created>
  <dcterms:modified xsi:type="dcterms:W3CDTF">2023-09-07T08:50:33Z</dcterms:modified>
</cp:coreProperties>
</file>