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88" r:id="rId3"/>
    <p:sldId id="286" r:id="rId4"/>
    <p:sldId id="261" r:id="rId5"/>
    <p:sldId id="257" r:id="rId6"/>
    <p:sldId id="259" r:id="rId7"/>
    <p:sldId id="260" r:id="rId8"/>
    <p:sldId id="295" r:id="rId9"/>
    <p:sldId id="282" r:id="rId10"/>
    <p:sldId id="289" r:id="rId11"/>
    <p:sldId id="290" r:id="rId12"/>
    <p:sldId id="297" r:id="rId13"/>
    <p:sldId id="296" r:id="rId14"/>
    <p:sldId id="283" r:id="rId15"/>
    <p:sldId id="315" r:id="rId16"/>
    <p:sldId id="291" r:id="rId17"/>
    <p:sldId id="292" r:id="rId18"/>
    <p:sldId id="316" r:id="rId19"/>
    <p:sldId id="318" r:id="rId20"/>
    <p:sldId id="319" r:id="rId21"/>
    <p:sldId id="320" r:id="rId22"/>
    <p:sldId id="309" r:id="rId23"/>
    <p:sldId id="268" r:id="rId24"/>
    <p:sldId id="303" r:id="rId25"/>
    <p:sldId id="304" r:id="rId26"/>
    <p:sldId id="305" r:id="rId27"/>
    <p:sldId id="306" r:id="rId28"/>
    <p:sldId id="307" r:id="rId29"/>
    <p:sldId id="270" r:id="rId30"/>
    <p:sldId id="271" r:id="rId31"/>
    <p:sldId id="310" r:id="rId32"/>
    <p:sldId id="284" r:id="rId33"/>
    <p:sldId id="312" r:id="rId34"/>
    <p:sldId id="313" r:id="rId35"/>
    <p:sldId id="314" r:id="rId36"/>
    <p:sldId id="273" r:id="rId37"/>
    <p:sldId id="274" r:id="rId38"/>
    <p:sldId id="275" r:id="rId39"/>
    <p:sldId id="276" r:id="rId40"/>
    <p:sldId id="277" r:id="rId41"/>
    <p:sldId id="278" r:id="rId42"/>
    <p:sldId id="279" r:id="rId43"/>
    <p:sldId id="321" r:id="rId44"/>
    <p:sldId id="322" r:id="rId45"/>
    <p:sldId id="323" r:id="rId46"/>
    <p:sldId id="325" r:id="rId47"/>
    <p:sldId id="327" r:id="rId48"/>
    <p:sldId id="335" r:id="rId49"/>
    <p:sldId id="331" r:id="rId50"/>
    <p:sldId id="333" r:id="rId51"/>
    <p:sldId id="336" r:id="rId52"/>
    <p:sldId id="337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18" autoAdjust="0"/>
    <p:restoredTop sz="94727" autoAdjust="0"/>
  </p:normalViewPr>
  <p:slideViewPr>
    <p:cSldViewPr snapToGrid="0">
      <p:cViewPr>
        <p:scale>
          <a:sx n="90" d="100"/>
          <a:sy n="90" d="100"/>
        </p:scale>
        <p:origin x="84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6CBFB-7D5E-4673-91F8-8186730B7E51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E3B4B-1A26-4536-A4DE-2613616776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E2D935-6B3F-7EDA-D990-DC1082BB3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799A889-DCFC-C5EC-A889-F559ADC1E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DE2E4F4-602A-6E80-F6E3-0B73F4095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ACB5-9B2D-4799-A80E-C54A50F09633}" type="datetimeFigureOut">
              <a:rPr lang="en-IN" smtClean="0"/>
              <a:pPr/>
              <a:t>29-08-2023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4157A68-5B01-D02F-5A4A-E823F4D0D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B6E4762-8B20-8540-E7DF-FA9E8C7E8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96-EA50-4A9B-9775-ADF84CB8EAD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43764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84D54E-0396-5D96-B6BD-CBF4B1FD0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F577A9D-1932-E224-3AFE-514697802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451359-C2FD-3186-1FFA-38A00D851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ACB5-9B2D-4799-A80E-C54A50F09633}" type="datetimeFigureOut">
              <a:rPr lang="en-IN" smtClean="0"/>
              <a:pPr/>
              <a:t>29-08-2023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E22D461-5B1E-239A-57A7-4F51CB66A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802428-E30B-CD25-B511-35ACAAC4C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96-EA50-4A9B-9775-ADF84CB8EAD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65523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E61C828-AA65-A2B9-61FC-BDE700FC82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3D92D3-10FF-7E71-6443-D8C9207DD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1DB0E21-A75F-0F91-CA19-00ABDF8B1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ACB5-9B2D-4799-A80E-C54A50F09633}" type="datetimeFigureOut">
              <a:rPr lang="en-IN" smtClean="0"/>
              <a:pPr/>
              <a:t>29-08-2023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5B6B004-A39E-B69A-130E-064A2797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397A7C-0CF8-9C33-0EEF-BDB40F10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96-EA50-4A9B-9775-ADF84CB8EAD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15919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AD3D2C-05AB-13D8-35F0-E6B48C82C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49094A-9F22-2FAB-E67F-0EED51A06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DAF43FD-AA52-F1D4-F687-FCA79C7E3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ACB5-9B2D-4799-A80E-C54A50F09633}" type="datetimeFigureOut">
              <a:rPr lang="en-IN" smtClean="0"/>
              <a:pPr/>
              <a:t>29-08-2023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0EA8C50-B004-BDF4-2241-5295319EC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9D6D72F-8E6B-384D-7AEB-61A21DBA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96-EA50-4A9B-9775-ADF84CB8EAD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19594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D1C6B4-F4C9-8497-4113-0F3AD6E5A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B047245-DF3A-E5B6-3D34-C473E7318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8DDC11B-94C1-9719-8AB6-7132F8393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ACB5-9B2D-4799-A80E-C54A50F09633}" type="datetimeFigureOut">
              <a:rPr lang="en-IN" smtClean="0"/>
              <a:pPr/>
              <a:t>29-08-2023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78E1A1D-F93D-9C44-D0EE-55F9B345B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BF2B2E-6997-1BD7-5E31-FF841A5B0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96-EA50-4A9B-9775-ADF84CB8EAD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90343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474C98-B6B4-9088-6DB6-62C8B594F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A5EF4C-0664-6747-A56E-C8FA29578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E8B1560-03FD-1CC2-3246-478E12163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57F546-FA71-F7EE-1532-5844A066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ACB5-9B2D-4799-A80E-C54A50F09633}" type="datetimeFigureOut">
              <a:rPr lang="en-IN" smtClean="0"/>
              <a:pPr/>
              <a:t>29-08-2023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66E6566-82FE-2211-35FE-26C851218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8B3B210-4488-31EB-5EC5-3C72745B4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96-EA50-4A9B-9775-ADF84CB8EAD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78240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53116E-F66A-1AFA-7A40-8B4689356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1819C17-05CF-6283-B804-7F83BB1D5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4983167-EB1A-0F28-F4CB-529DDD6E1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B5CDE91-C421-588E-8D1B-9132465C12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462563F-DB91-51F5-7FEE-193855D6B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8C5C851-AA6B-A167-BCBE-739A6556E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ACB5-9B2D-4799-A80E-C54A50F09633}" type="datetimeFigureOut">
              <a:rPr lang="en-IN" smtClean="0"/>
              <a:pPr/>
              <a:t>29-08-2023</a:t>
            </a:fld>
            <a:endParaRPr lang="en-I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1C7CC20-D87B-F87C-42AC-DD029ECE5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87E9475-E28D-A2D7-4A84-E25A776C2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96-EA50-4A9B-9775-ADF84CB8EAD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10152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6E4B7F-D38A-927D-66D1-A69B7FDC1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D3874E8-046B-8077-B810-8352359C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ACB5-9B2D-4799-A80E-C54A50F09633}" type="datetimeFigureOut">
              <a:rPr lang="en-IN" smtClean="0"/>
              <a:pPr/>
              <a:t>29-08-2023</a:t>
            </a:fld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A3A76E9-5FAA-6CF4-A3CB-C8DDFD320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289C232-70B6-3B7A-7CA2-386EAD31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96-EA50-4A9B-9775-ADF84CB8EAD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4906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1C247BF-1891-5E7D-CC97-038FD40D2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ACB5-9B2D-4799-A80E-C54A50F09633}" type="datetimeFigureOut">
              <a:rPr lang="en-IN" smtClean="0"/>
              <a:pPr/>
              <a:t>29-08-2023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0DC7D36-1B02-3E5C-9F60-7EE022FF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2004244-EC9F-8BFF-04F1-55EBA7CE4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96-EA50-4A9B-9775-ADF84CB8EAD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83680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E4F682-1400-03C6-9CDC-C6076CE63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71F73BA-CE6E-3D0B-F4BB-B4065473B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ABF6E70-03A9-D1F1-AF56-F90DED61A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26B98DE-42F2-F6C8-0E75-4E91B4AA9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ACB5-9B2D-4799-A80E-C54A50F09633}" type="datetimeFigureOut">
              <a:rPr lang="en-IN" smtClean="0"/>
              <a:pPr/>
              <a:t>29-08-2023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D87268D-F399-61FA-2A6C-39C817D43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D06148F-7505-72AD-00CC-60977D3C4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96-EA50-4A9B-9775-ADF84CB8EAD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251551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84A7EA-74F0-2AB8-1ADE-9F5F00550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1B17E21-2386-6BEC-2AA7-181C91794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0C35FDD-081F-781A-C392-955F5C8D8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88DB930-2E74-3463-90C5-16FA48F47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ACB5-9B2D-4799-A80E-C54A50F09633}" type="datetimeFigureOut">
              <a:rPr lang="en-IN" smtClean="0"/>
              <a:pPr/>
              <a:t>29-08-2023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3E0ADBA-ECDB-8F16-4E45-7FB6D1F6D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CD96E73-D19D-2351-BD0A-BDA967D37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96-EA50-4A9B-9775-ADF84CB8EAD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1715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F93EC7A-571B-4DE7-DF2B-D4CAE6643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78F4924-037F-1063-7D1E-F8615CB7C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F96F6A-216B-9114-712F-3F4FB26E22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0ACB5-9B2D-4799-A80E-C54A50F09633}" type="datetimeFigureOut">
              <a:rPr lang="en-IN" smtClean="0"/>
              <a:pPr/>
              <a:t>29-08-2023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49748CA-F992-85EC-62CC-84779E663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83F8A64-7A47-860A-AE8F-4A15454BA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8D896-EA50-4A9B-9775-ADF84CB8EAD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86783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9843" y="2478159"/>
            <a:ext cx="1108225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Problem solving techniques</a:t>
            </a:r>
            <a:endParaRPr lang="en-US" sz="8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8785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Algorithm for making a cup of tea</a:t>
            </a:r>
            <a:endParaRPr lang="en-US" sz="40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5221356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Put the teabag in a cup.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Fill the kettle with water.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Boil the water in the kettle.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Pour some of the boiled water into the cup.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 milk to the cup.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 sugar to the cup.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Stir the tea.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Drink the tea.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Algorithm to find Simple Interest</a:t>
            </a:r>
            <a:endParaRPr lang="en-US" sz="40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1371600" indent="-1371600" algn="just">
              <a:lnSpc>
                <a:spcPct val="120000"/>
              </a:lnSpc>
              <a:buFont typeface="+mj-lt"/>
              <a:buAutoNum type="arabicPeriod"/>
            </a:pPr>
            <a:r>
              <a:rPr lang="en-US" sz="8600" dirty="0" smtClean="0">
                <a:latin typeface="Times New Roman" pitchFamily="18" charset="0"/>
                <a:cs typeface="Times New Roman" pitchFamily="18" charset="0"/>
              </a:rPr>
              <a:t>Start</a:t>
            </a:r>
          </a:p>
          <a:p>
            <a:pPr marL="1371600" indent="-1371600" algn="just">
              <a:lnSpc>
                <a:spcPct val="120000"/>
              </a:lnSpc>
              <a:buFont typeface="+mj-lt"/>
              <a:buAutoNum type="arabicPeriod"/>
            </a:pPr>
            <a:r>
              <a:rPr lang="en-IN" sz="8600" dirty="0" smtClean="0">
                <a:latin typeface="Times New Roman" pitchFamily="18" charset="0"/>
                <a:cs typeface="Times New Roman" pitchFamily="18" charset="0"/>
              </a:rPr>
              <a:t>  Read  amount, rate and time</a:t>
            </a:r>
          </a:p>
          <a:p>
            <a:pPr marL="1371600" indent="-1371600" algn="just">
              <a:lnSpc>
                <a:spcPct val="120000"/>
              </a:lnSpc>
              <a:buFont typeface="+mj-lt"/>
              <a:buAutoNum type="arabicPeriod"/>
            </a:pPr>
            <a:r>
              <a:rPr lang="en-US" sz="8600" dirty="0" smtClean="0">
                <a:latin typeface="Times New Roman" pitchFamily="18" charset="0"/>
                <a:cs typeface="Times New Roman" pitchFamily="18" charset="0"/>
              </a:rPr>
              <a:t>SI= ((amount*rate*time)/100</a:t>
            </a:r>
          </a:p>
          <a:p>
            <a:pPr marL="1371600" indent="-1371600" algn="just">
              <a:lnSpc>
                <a:spcPct val="120000"/>
              </a:lnSpc>
              <a:buFont typeface="+mj-lt"/>
              <a:buAutoNum type="arabicPeriod"/>
            </a:pPr>
            <a:r>
              <a:rPr lang="en-IN" sz="8600" dirty="0" smtClean="0">
                <a:latin typeface="Times New Roman" pitchFamily="18" charset="0"/>
                <a:cs typeface="Times New Roman" pitchFamily="18" charset="0"/>
              </a:rPr>
              <a:t> Print SI</a:t>
            </a:r>
          </a:p>
          <a:p>
            <a:pPr marL="1371600" indent="-1371600" algn="just">
              <a:lnSpc>
                <a:spcPct val="120000"/>
              </a:lnSpc>
              <a:buFont typeface="+mj-lt"/>
              <a:buAutoNum type="arabicPeriod"/>
            </a:pPr>
            <a:r>
              <a:rPr lang="en-IN" sz="8600" dirty="0" smtClean="0">
                <a:latin typeface="Times New Roman" pitchFamily="18" charset="0"/>
                <a:cs typeface="Times New Roman" pitchFamily="18" charset="0"/>
              </a:rPr>
              <a:t>Stop</a:t>
            </a:r>
          </a:p>
          <a:p>
            <a:pPr marL="914400" indent="-914400">
              <a:lnSpc>
                <a:spcPct val="120000"/>
              </a:lnSpc>
              <a:buNone/>
            </a:pPr>
            <a:endParaRPr lang="en-US" sz="43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lnSpc>
                <a:spcPct val="120000"/>
              </a:lnSpc>
              <a:buAutoNum type="arabicParenR"/>
            </a:pPr>
            <a:endParaRPr lang="en-US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1371600" indent="-1371600">
              <a:buNone/>
            </a:pPr>
            <a:r>
              <a:rPr lang="en-US" sz="8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8600" dirty="0" smtClean="0">
                <a:latin typeface="Times New Roman" pitchFamily="18" charset="0"/>
                <a:cs typeface="Times New Roman" pitchFamily="18" charset="0"/>
              </a:rPr>
            </a:br>
            <a:endParaRPr lang="en-US" sz="86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lnSpc>
                <a:spcPct val="120000"/>
              </a:lnSpc>
              <a:buFont typeface="+mj-lt"/>
              <a:buAutoNum type="arabi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IN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Algorithm to find the number is even or odd</a:t>
            </a:r>
            <a:endParaRPr lang="en-US" sz="40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1: Start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2: Read 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3: Divide the number by 2 and store the remainder in 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4: If R = O Then go to Step 6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5: Print “n is odd” go to step 7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6: Print “n is even”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7: Stop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Algorithm To Find  Largest  among  two numbers</a:t>
            </a:r>
            <a:endParaRPr lang="en-US" sz="40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1: Start.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2: Input the values of a, b Compare a and b.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3: If a &gt; b then go to step 5.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4: Otherwise Print “b is largest” go to Step 6.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5: Print “a is largest”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6: Stop.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</a:rPr>
              <a:t>Assignments</a:t>
            </a:r>
            <a:endParaRPr lang="en-US" sz="4000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5548"/>
            <a:ext cx="10515600" cy="4361415"/>
          </a:xfrm>
        </p:spPr>
        <p:txBody>
          <a:bodyPr/>
          <a:lstStyle/>
          <a:p>
            <a:r>
              <a:rPr lang="en-US" dirty="0" smtClean="0"/>
              <a:t>Algorithm for finding average of 3 numbers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Algorithm for finding area of triangle.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Algorithm for finding largest of 3 numbers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Algorithm To Find  Largest  among  three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2267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1: Start.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2: Read a, b , c.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3: If a &gt; b then go to step 6.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4: if  c &gt; b then go to step 8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5: Otherwise Print “b is largest” go to step 9.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6: If c &gt; a then go to step 8.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7:  Otherwise Print “ a is largest” go to step 9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8: Print “c is largest”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9: Stop.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Algorithm as a Technology</a:t>
            </a:r>
            <a:endParaRPr lang="en-US" sz="40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7252"/>
            <a:ext cx="10515600" cy="463971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Internet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Human Genome Project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E-Commerce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Page Rank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Weather Forecasting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Linear Programming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Shortest Path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Other Important Applications of Algorithms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Designing Algorithms</a:t>
            </a:r>
            <a:endParaRPr lang="en-US" sz="40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Brute Force Algorithm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Recursive Algorithm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Divide and Conquer Technique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Greedy Approach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Dynamic Programming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Backtracking Algorithm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4395"/>
            <a:ext cx="10515600" cy="56051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Brute Force Algorithm:-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basic and simplest type of Algorithm.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algorithm simply tries all the possibilities until a satisfactory solution is found.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Recursive Algorithm:-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This is based on Recursion.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recursion, Solves a main problem by using the solution of simpler sub problems of the same type.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Function calls itself until the problem solved with definite solution.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Examples:- Problems solved using recursion are Fibonacci series, Tower of Hanoi, Factorial of a number etc.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66899"/>
            <a:ext cx="10515600" cy="823789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Divide and Conquer Technique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5668"/>
            <a:ext cx="10515600" cy="462129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Take up a complex  problem.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Split the problem into sub problems.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the problem individually.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Combine all of them.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Examples:- This algorithm is applicable to Quick Sort and Merge Sort, Multiplying a large number etc.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Unit-1</a:t>
            </a:r>
            <a:r>
              <a:rPr lang="en-US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US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626" y="3602038"/>
            <a:ext cx="10628244" cy="16557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ROLE OF ALGORITHMS IN COMPUTITNG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/>
          </a:p>
          <a:p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7512"/>
            <a:ext cx="10515600" cy="5749451"/>
          </a:xfrm>
        </p:spPr>
        <p:txBody>
          <a:bodyPr/>
          <a:lstStyle/>
          <a:p>
            <a:pPr>
              <a:buNone/>
            </a:pPr>
            <a:r>
              <a:rPr lang="en-I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Greedy Approach:-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This algorithm is used for Solving Optimization Problems.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Examples:- This algorithm is used for the problems on Prim’s Algorithms, Kruskal Algorithm etc.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Dynamic Programming:-</a:t>
            </a:r>
          </a:p>
          <a:p>
            <a:r>
              <a:rPr lang="en-I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works by remembering the results of previous run and using them at new results.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Examples:- This algorithm is used to solve the Knapsack Problem, Dijkstra Shortest path Algorithm etc.</a:t>
            </a:r>
          </a:p>
          <a:p>
            <a:pPr>
              <a:buNone/>
            </a:pPr>
            <a:endParaRPr lang="en-IN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6909"/>
            <a:ext cx="10515600" cy="4930054"/>
          </a:xfrm>
        </p:spPr>
        <p:txBody>
          <a:bodyPr/>
          <a:lstStyle/>
          <a:p>
            <a:pPr>
              <a:buNone/>
            </a:pPr>
            <a:r>
              <a:rPr lang="en-I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Backtracking Algorithm:-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is one of the type of algorithm used for recursive problems.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This algorithm solves a sub problems and if and when it fails to solve the problem, the last step is undone and one starts looking for the solution again from the previous point.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Examples:- The problems that can be solved through the this algorithm are M-Colouring Problem, Rat in maze Problem, Hamilton cycle etc.</a:t>
            </a:r>
          </a:p>
          <a:p>
            <a:pPr>
              <a:buNone/>
            </a:pPr>
            <a:endParaRPr lang="en-IN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Flowchart:-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flowchart is a step-by-step diagrammatic representation of the logic path to solve a given problem.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OR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flowchart is visual or graphical representation of an algorithm.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Flowchart normally use standard symbols to represent the different types of instructions.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flowchart when translated into a proper computer language, results in a complete program.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BE35EF7C-87F2-2E4A-A688-A466D1156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36622"/>
          <a:stretch/>
        </p:blipFill>
        <p:spPr>
          <a:xfrm>
            <a:off x="1947553" y="403761"/>
            <a:ext cx="7992094" cy="64621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03591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Flowchart to find  Area  of  circle</a:t>
            </a:r>
            <a:endParaRPr lang="en-US" sz="4000" b="1" dirty="0">
              <a:solidFill>
                <a:srgbClr val="7030A0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8198" y="1662545"/>
            <a:ext cx="6958940" cy="4773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Flowchart to find Sum of Two numbers</a:t>
            </a:r>
            <a:endParaRPr lang="en-US" sz="4000" dirty="0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82587" y="1484416"/>
            <a:ext cx="6187044" cy="51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Flowchart  to find Simple Interest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14452" y="1781299"/>
            <a:ext cx="5510152" cy="4631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Flowchart to find the number is even or odd</a:t>
            </a:r>
            <a:endParaRPr lang="en-US" sz="4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25683" y="1547070"/>
            <a:ext cx="7196446" cy="5118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Flowchart to Find  Largest  among  two numbers</a:t>
            </a:r>
            <a:endParaRPr lang="en-US" sz="4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31325" y="1983179"/>
            <a:ext cx="6875813" cy="442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5A4FD01-EC6C-F55E-F0C6-2AFAD8945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Flowchart:-</a:t>
            </a:r>
            <a:endParaRPr lang="en-IN" sz="40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04D7BB-3D3D-828E-94B3-65546F9FD2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Advantages:-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Easy to make.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Mistakes can be easily identified.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becomes effective and easy to understand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Logics can be easily interpreted.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DD2A3F9-9F56-3C79-CF71-2D26B9A947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Disadvantages:-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time consuming process.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scope for alteration or modification.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man to computer communication.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089845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4069" y="728870"/>
            <a:ext cx="1044271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PROBLEM   SOLVING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en-U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Problem solving is the process of overcoming issues, mistakes, errors, failures and risks to move forward</a:t>
            </a:r>
            <a:r>
              <a:rPr lang="en-US" sz="2800" dirty="0" smtClean="0"/>
              <a:t>.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the programmer who has to write down the solution  to the                         problem in terms of simple operations which the computer can understand and execute.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order to solve a problem by the  computer one has to pass through    certain stages or steps.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6AB192-E377-D84B-BC97-AD117E4C1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 b/w Algorithm and Flowchart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8C5EECE-11A3-ABF2-819E-5782B3D8D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4014" y="1575145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endParaRPr lang="en-IN" sz="2800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560E06C-41A9-AC80-9539-F209C89CAC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complex to understand.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easy to debug.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pseudo-code for the program.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algorithm, plain text is used.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does not follow any rules.</a:t>
            </a:r>
          </a:p>
          <a:p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39B4F85-5610-B705-1D6E-C5EA9FCC59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9921" y="1588398"/>
            <a:ext cx="5183188" cy="823912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Flowchart</a:t>
            </a:r>
            <a:endParaRPr lang="en-IN" sz="2800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FF5F350-6421-70B3-F001-2082C4C47BE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easy to understand.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hard to debug.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just a graphical representation of that logic.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Flowchart, symbols/shapes are used.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follows rules to be constructed.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44593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 b/w Algorithm and Flowchart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5157787" cy="824531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endParaRPr lang="en-IN" sz="2800" u="sng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90056"/>
            <a:ext cx="5157787" cy="447699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algorithm can be defined as a step-by-step procedure for accomplishing a task.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easy to debug.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algorithm, plain text is used.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complex programs, algorithms prove to be inadequate.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complex to understand.</a:t>
            </a: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None/>
            </a:pP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800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Flowchart</a:t>
            </a:r>
            <a:endParaRPr lang="en-IN" sz="2800" u="sng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66306"/>
            <a:ext cx="5183188" cy="4393871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flowchart is a visual or graphical representation of an algorithm.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hard to debug.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Flowchart, symbols/shapes are used.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complex programs, Flowcharts prove to be adequate.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easy to understand.</a:t>
            </a: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5617"/>
            <a:ext cx="10515600" cy="975071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4000" b="1" u="sng" dirty="0" smtClean="0">
                <a:solidFill>
                  <a:srgbClr val="7030A0"/>
                </a:solidFill>
                <a:latin typeface="Baskerville Old Face" pitchFamily="18" charset="0"/>
                <a:ea typeface="+mn-ea"/>
                <a:cs typeface="+mn-cs"/>
              </a:rPr>
              <a:t>Assignments</a:t>
            </a:r>
            <a:br>
              <a:rPr lang="en-US" sz="4000" b="1" u="sng" dirty="0" smtClean="0">
                <a:solidFill>
                  <a:srgbClr val="7030A0"/>
                </a:solidFill>
                <a:latin typeface="Baskerville Old Face" pitchFamily="18" charset="0"/>
                <a:ea typeface="+mn-ea"/>
                <a:cs typeface="+mn-cs"/>
              </a:rPr>
            </a:b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 a flowchart to find out the smallest of two numbers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Draw a flowchart  to find average of 3 numbers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Draw a flowchart to add 3 numbers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Pseudo code:-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Pseudo code is a simple way of describing a set of instructions that     does not have to use specific syntax.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pseudo code notation:-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Repeat until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then else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Using  Pseudo code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:-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REPEAT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OUTPUT “What is the best subject you take?”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INPUT user inputs the best subject they take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STORE the user’s input in the answer variable </a:t>
            </a:r>
          </a:p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IF answer = ‘Computer Science’ THEN</a:t>
            </a:r>
          </a:p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OUTPUT ‘of course it is!’</a:t>
            </a:r>
          </a:p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ELSE</a:t>
            </a:r>
          </a:p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OUTPUT ‘try again!’</a:t>
            </a:r>
          </a:p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UNTIL answer = ‘Computer Science’</a:t>
            </a:r>
          </a:p>
          <a:p>
            <a:pPr marL="0" indent="0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Flowchart for </a:t>
            </a:r>
            <a:r>
              <a:rPr lang="en-US" sz="40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Pseudocode</a:t>
            </a:r>
            <a:r>
              <a:rPr lang="en-US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:-</a:t>
            </a:r>
            <a:endParaRPr lang="en-US" sz="40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3138" y="1448789"/>
            <a:ext cx="11435937" cy="539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0441A3-FB94-0F51-23B5-8AA4EA573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Asymptotic notations:-</a:t>
            </a:r>
            <a:endParaRPr lang="en-IN" sz="40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B445CD-6018-D615-60E3-49796978F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mathematically calculate the running time of any operation inside an algorithm. OR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asymptotic notations used for calculating the  running time complexity of an algorithm.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mainly three asymptotic notations:-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Big-O Notation (O-notation)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Omega Notation (Ω-notation)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Theta Notation (Θ-notation)</a:t>
            </a:r>
          </a:p>
        </p:txBody>
      </p:sp>
    </p:spTree>
    <p:extLst>
      <p:ext uri="{BB962C8B-B14F-4D97-AF65-F5344CB8AC3E}">
        <p14:creationId xmlns="" xmlns:p14="http://schemas.microsoft.com/office/powerpoint/2010/main" val="1429565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9450A2-569D-8351-9DD5-BC7888B9B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Big-O Notation (O-notation):-</a:t>
            </a:r>
            <a:endParaRPr lang="en-IN" sz="40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411E531-F94D-415F-5DFD-C157FCD5B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Big-O notation represents the upper bound of the running time of an algorithm. Therefore, it gives the worst-case complexity of an algorithm.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most widely used notation for Asymptotic analysis.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specifies the upper bound of a function.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returns the highest possible output value(big-O) for a given input.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Big-Oh(Worst Case) It is defined as the condition that allows an algorithm to complete statement execution in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longest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of time possible.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73782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A91A4AD-8B3A-EE82-3F32-1B7CEEEF4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987425"/>
            <a:ext cx="6021388" cy="4873625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="" xmlns:a16="http://schemas.microsoft.com/office/drawing/2014/main" id="{4237C1CB-B567-E467-0097-E457F0075006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C24DC800-D783-E1B5-DE77-F7F70BD81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995363"/>
            <a:ext cx="4346576" cy="487362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f(n) describes the running time of an algorithm, f(n) is O(g(n)) if there exist a positive constant C and n0 such that, 0 ≤ f(n) ≤ cg(n) for all n ≥ n0.</a:t>
            </a:r>
          </a:p>
          <a:p>
            <a:endParaRPr lang="en-US" dirty="0"/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 Representation of Big-O Notation:-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O(g(n)) = { f(n): there exist positive constants c and n0 such that 0 ≤ f(n) ≤ cg(n) for all n ≥ n0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301860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242ABB-61E7-4A94-1E07-2546F1602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Omega Notation (</a:t>
            </a:r>
            <a:r>
              <a:rPr lang="el-GR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Ω-</a:t>
            </a:r>
            <a:r>
              <a:rPr lang="en-IN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notation):-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5C870D-B5EC-85C8-A3BB-344866824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Omega notation represents the lower bound of the running time of an algorithm. Thus, it provides the best case complexity of an algorithm.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defined as the condition that allows an algorithm to complete statement execution in the shortest amount of time.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g and f be the function from the set of natural numbers to itself. The function f is said to be Ω(g), if there is a constant c &gt; 0 and a natural number n0 such that c*g(n) ≤ f(n) for all n ≥ n0.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093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950C15-A29A-BE70-3E8C-AD028C88E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Steps Involved in Problem Solving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8B05893-306C-BDBA-5E39-EB9132A65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Understanding the Problem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Designing the algorithm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Analysis of Algorithm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Coding / Implementation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Testing and Debugging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663232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CF5BCB-DE95-CAA0-5EFB-61479A078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214030" cy="1600200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 Representation of Omega notation :-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F3A87A6-EB43-CAF8-08EC-9E2686B83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  </a:t>
            </a:r>
          </a:p>
          <a:p>
            <a:endParaRPr lang="en-US" sz="2400" dirty="0"/>
          </a:p>
          <a:p>
            <a:pPr algn="just"/>
            <a:r>
              <a:rPr lang="el-GR" sz="2400" dirty="0"/>
              <a:t>Ω(</a:t>
            </a:r>
            <a:r>
              <a:rPr lang="en-IN" sz="2400" dirty="0"/>
              <a:t>g(n)) = { f(n): there exist positive constants c and n0 such that 0 ≤ cg(n) ≤ f(n) for all n ≥ n0 }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4BCC3B9-6458-4850-0B4D-386F75717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792" y="996950"/>
            <a:ext cx="5866226" cy="4864100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="" xmlns:a16="http://schemas.microsoft.com/office/drawing/2014/main" id="{AF21C4ED-EEB1-5050-F4A9-A42D2C63478F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6334855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D39CD9-A023-C921-5B85-4E8778B6A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  <a:r>
              <a:rPr lang="en-IN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Theta Notation (</a:t>
            </a:r>
            <a:r>
              <a:rPr lang="el-GR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Θ-</a:t>
            </a:r>
            <a:r>
              <a:rPr lang="en-IN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Notation):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FCED73-0618-0EC7-4198-D49D85D83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Theta notation encloses the function from above and below.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it represents the upper and the lower bound of the running time of an algorithm, it is used for analyzing the average-case complexity of an algorithm.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Theta (Average Case) You add the running times for each possible input combination and take the average in the average case.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g and f be the function from the set of natural numbers to itself. The function f is said to be Θ(g), if there are constants c1, c2 &gt; 0 and a natural number n0 such that c1* g(n) ≤ f(n) ≤ c2 * g(n) for all n ≥ n0.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12170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AD9242-CE8A-AB70-D8DD-5EF833DB2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Mathematical Representation of Theta notation:</a:t>
            </a:r>
            <a:endParaRPr lang="en-IN" b="1" dirty="0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EFA5570A-989C-B3DA-1418-5CAE0519FC4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664" r="1664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644D7AC-7917-9995-22DE-CE91AE133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endParaRPr lang="en-IN" dirty="0"/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 (g(n)) = {f(n): there exist positive constants c1, c2 and n0 such that 0 ≤ c1 * g(n) ≤ f(n) ≤ c2 * g(n) for all n ≥ n0}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12428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60961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Analyzing Algorithms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6260" y="1662545"/>
            <a:ext cx="4417621" cy="4572000"/>
          </a:xfrm>
        </p:spPr>
        <p:txBody>
          <a:bodyPr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Analysis refers to the task to determine the computing time and storage space required for an algorithm.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called as “Performance Analysis” or “efficiency” of an algorithm. </a:t>
            </a: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Definition: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Performance analysis of an algorithm is the process of calculating space required by that algorithm and time required by that algorithm</a:t>
            </a:r>
            <a:r>
              <a:rPr lang="en-US" sz="2000" dirty="0" smtClean="0"/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67647" y="1983178"/>
            <a:ext cx="6483927" cy="30757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Algorithm can be analyzed in two ways: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Time Factor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Time is measured by counting the number of key operations such as comparisons in the sorting algorithm.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Space Factor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Space is measured by counting the maximum memory space required by the algorithm.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Priori and Posteriori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analyze the algorithm, 2 phases are required.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1)Priori Analysis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“Priori” means before. This analysis is done before its implementation.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Total time taken by the algorithm = The number of times the statement will be executed (frequency count) x time taken for one execution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notations used in Priori analysis are Big-oh (O), Omega 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Theta(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small-oh(o).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Posteriori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Analysis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“Posterior” means after. This analysis is done after implementing the algorithm in any programming language.</a:t>
            </a:r>
            <a:endParaRPr lang="en-US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Posteriori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Testing a program consists of 2 major phases.</a:t>
            </a:r>
          </a:p>
          <a:p>
            <a:pPr>
              <a:buNone/>
            </a:pPr>
            <a:endParaRPr lang="en-US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a) Debugging: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execution of program if there are faulty results, then they are corrected using this approach.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Profiling: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the actual time taken by the algorithm to process the data.</a:t>
            </a:r>
          </a:p>
          <a:p>
            <a:pPr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857008" y="4239491"/>
            <a:ext cx="2101932" cy="200693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31377" y="4334493"/>
            <a:ext cx="2731324" cy="14250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Read data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Time (t1)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 (data)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Time (t2)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Write (time=t2 – t1)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58091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Priori and Posteriori Analysis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63923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Difference between Priori Analysis and Posteriori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31965" y="1837113"/>
          <a:ext cx="8164286" cy="4848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2143"/>
                <a:gridCol w="4082143"/>
              </a:tblGrid>
              <a:tr h="37901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Priori Analysis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Posteriori Analysis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45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computing time and storage an algorithm will require.</a:t>
                      </a:r>
                    </a:p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Profiling will measure the exact time and space required to compute the results.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628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Independent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programming language and machine.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Depends on machine, compiler and programming language used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01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It will give approximate answer.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It gives exact answer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418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Uses asymptotic notations to represent the time taken.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It does not depend on the asymptotic notations to represent the time taken.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7564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Analysis is done on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the algorithm and not the code.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Analysis is done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on the actual code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Read data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Time (t1)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Process (data)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Time (t2)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Write (time=t2 – t1)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Complexity of Algorithms</a:t>
            </a:r>
            <a:endParaRPr lang="en-US" sz="4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Complexity of an algorithm is a measure of the amount of time and /or space required by an algorithm for an input of a given size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2 types of algorithm complexity are: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 complexity – Time required to complete the task of that algorithm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Space complexity – Space required to complete the task of that algorithm</a:t>
            </a:r>
          </a:p>
          <a:p>
            <a:pPr lvl="1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Space Complexity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total amount of computer memory required by an algorithm to complete its execution is called as space complexity of that algorithm.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During program execution the computer memory is used for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Instruction space:- It is the amount of memory used to store compiled version of instruction.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Environmental stack:- It is the amount of memory used to store information of partially executed functions at the time of function call.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 space:- It is the amount of memory used to store all the variables and constants.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Space complexity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Calculation of space complexity: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Memory required for storing different data types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49120" y="3253860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Data type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Memory required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Integer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(2,3,4,5 …)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 bytes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Float (3.141, 6.756…)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 bytes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 (a, b, c…)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 byte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Double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 bytes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5F2610-6137-8A47-85A8-F0315B67A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Algorithm:-</a:t>
            </a:r>
            <a:endParaRPr lang="en-IN" sz="40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98D5B2-720B-FF65-9880-55A3D3B1C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of sequential steps usually written in Ordinary Language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given problem is called Algorithm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OR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algorithm can be defined as a step-by-step procedure for accomplishing a task.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 choice of  various  Algorithms  depends  on  the   factors  like     reliability,   accuracy  and  easy  to modify.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 most important  factor  in the  choice  of  algorithm  is the  Time requirement  to execute  it.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7494241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space needed by an algorithm consists of the following components:-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fixed static part:- A fixed part that is a space required to store certain data and variables, that are independent of the size of the problem. For example, simple variables and constants used, program size, etc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variable dynamic part:- A variable part is a space required by variables, whose size depends on the size of the problem.</a:t>
            </a:r>
          </a:p>
          <a:p>
            <a:pPr marL="514350" indent="-514350">
              <a:buFont typeface="+mj-lt"/>
              <a:buAutoNum type="alphaLcParenR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The overall space requirements for an algorithm is the sum of both the fixed static part storage and variable dynamic part storage. </a:t>
            </a: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If P be a program, then space required for program P will be denoted by S(P). </a:t>
            </a: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S(p)=Cp +  Sp</a:t>
            </a:r>
          </a:p>
          <a:p>
            <a:pPr marL="514350" indent="-51435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514350" indent="-51435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total amount of time required by an algorithm to complete its execution is called Time complexity.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3 cases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 case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When minimum time is required to complete its execution. </a:t>
            </a:r>
          </a:p>
          <a:p>
            <a:pPr marL="514350" indent="-514350">
              <a:buFont typeface="+mj-lt"/>
              <a:buAutoNum type="arabicPeriod"/>
            </a:pP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case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 amount of time is neither more nor less for its execution.</a:t>
            </a:r>
          </a:p>
          <a:p>
            <a:pPr marL="514350" indent="-514350">
              <a:buFont typeface="+mj-lt"/>
              <a:buAutoNum type="arabicPeriod"/>
            </a:pP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Worst case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Maximum amount of time is required to complete its execution.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Time-Space Tradeoff:-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computer science, space time tradeoff is a way of solving a problem or calculation in less time by using more storage space.</a:t>
            </a:r>
          </a:p>
          <a:p>
            <a:pPr marL="0" indent="0"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OR</a:t>
            </a:r>
          </a:p>
          <a:p>
            <a:pPr marL="0" indent="0"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solving a problem in a very little space by spending more time.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02307A-087E-9DF7-7D05-FAA60C1A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an algorithm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4D3A17-1C62-BFD9-35E8-3212D9F5B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Unambiguity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Finiteness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independent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142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4DC882-9AE6-0F19-4188-29C0040CE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 and Disadvantages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B52F497-52B8-E5CD-0BA2-B0E31148BF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Advantages:-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easy to understand.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algorithm uses a definite procedure.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easy to debug.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easier for programmer to convert it into an actual program.</a:t>
            </a:r>
          </a:p>
          <a:p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ACC1FA3-649C-5E1C-085A-48EB9017A2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Disadvantages:-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Time consuming.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 to show Branching and Looping in Algorithms.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 tasks are difficult to put in 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Algorithms.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4774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 to Add  Two  Numbers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Start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Input first number a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Input second number b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C= a+ b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Print c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Stop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2452"/>
            <a:ext cx="10515600" cy="4944511"/>
          </a:xfrm>
        </p:spPr>
        <p:txBody>
          <a:bodyPr/>
          <a:lstStyle/>
          <a:p>
            <a:pPr>
              <a:buNone/>
            </a:pPr>
            <a:r>
              <a:rPr lang="en-US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Algorithm for finding Area of Circle</a:t>
            </a:r>
          </a:p>
          <a:p>
            <a:pPr>
              <a:buNone/>
            </a:pPr>
            <a:endParaRPr lang="en-US" sz="3200" b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Input : Radius of a circle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Start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Read radius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Calculate area, area = 3.14*radius*radius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Print area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Stop.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</TotalTime>
  <Words>2592</Words>
  <Application>Microsoft Office PowerPoint</Application>
  <PresentationFormat>Custom</PresentationFormat>
  <Paragraphs>368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Slide 1</vt:lpstr>
      <vt:lpstr>Unit-1 </vt:lpstr>
      <vt:lpstr>Slide 3</vt:lpstr>
      <vt:lpstr>Steps Involved in Problem Solving:-</vt:lpstr>
      <vt:lpstr>Algorithm:-</vt:lpstr>
      <vt:lpstr>Characteristics of an algorithm:-</vt:lpstr>
      <vt:lpstr>Advantages and Disadvantages:-</vt:lpstr>
      <vt:lpstr>Algorithm to Add  Two  Numbers</vt:lpstr>
      <vt:lpstr>Slide 9</vt:lpstr>
      <vt:lpstr>Algorithm for making a cup of tea</vt:lpstr>
      <vt:lpstr>Algorithm to find Simple Interest</vt:lpstr>
      <vt:lpstr>Algorithm to find the number is even or odd</vt:lpstr>
      <vt:lpstr>Algorithm To Find  Largest  among  two numbers</vt:lpstr>
      <vt:lpstr>Assignments</vt:lpstr>
      <vt:lpstr>Algorithm To Find  Largest  among  three numbers</vt:lpstr>
      <vt:lpstr>Algorithm as a Technology</vt:lpstr>
      <vt:lpstr>Designing Algorithms</vt:lpstr>
      <vt:lpstr>Slide 18</vt:lpstr>
      <vt:lpstr>Divide and Conquer Technique </vt:lpstr>
      <vt:lpstr>Slide 20</vt:lpstr>
      <vt:lpstr>Slide 21</vt:lpstr>
      <vt:lpstr>Flowchart:-</vt:lpstr>
      <vt:lpstr>Slide 23</vt:lpstr>
      <vt:lpstr>Flowchart to find  Area  of  circle</vt:lpstr>
      <vt:lpstr>Flowchart to find Sum of Two numbers</vt:lpstr>
      <vt:lpstr>Flowchart  to find Simple Interest</vt:lpstr>
      <vt:lpstr>Flowchart to find the number is even or odd</vt:lpstr>
      <vt:lpstr>Flowchart to Find  Largest  among  two numbers</vt:lpstr>
      <vt:lpstr>Flowchart:-</vt:lpstr>
      <vt:lpstr>Difference b/w Algorithm and Flowchart:-</vt:lpstr>
      <vt:lpstr>Difference b/w Algorithm and Flowchart:-</vt:lpstr>
      <vt:lpstr>Assignments </vt:lpstr>
      <vt:lpstr>Pseudo code:-</vt:lpstr>
      <vt:lpstr>Using  Pseudo code:-</vt:lpstr>
      <vt:lpstr>Flowchart for Pseudocode:-</vt:lpstr>
      <vt:lpstr>Asymptotic notations:-</vt:lpstr>
      <vt:lpstr>Big-O Notation (O-notation):-</vt:lpstr>
      <vt:lpstr>Slide 38</vt:lpstr>
      <vt:lpstr>Omega Notation (Ω-notation):-</vt:lpstr>
      <vt:lpstr>Mathematical Representation of Omega notation :-</vt:lpstr>
      <vt:lpstr> Theta Notation (Θ-Notation):</vt:lpstr>
      <vt:lpstr>Mathematical Representation of Theta notation:</vt:lpstr>
      <vt:lpstr>Analyzing Algorithms</vt:lpstr>
      <vt:lpstr>Priori and Posteriori Analysis</vt:lpstr>
      <vt:lpstr>Posteriori Analysis</vt:lpstr>
      <vt:lpstr>Priori and Posteriori Analysis</vt:lpstr>
      <vt:lpstr>Complexity of Algorithms</vt:lpstr>
      <vt:lpstr>Space Complexity</vt:lpstr>
      <vt:lpstr>Space complexity</vt:lpstr>
      <vt:lpstr>Slide 50</vt:lpstr>
      <vt:lpstr>Time complexity:-</vt:lpstr>
      <vt:lpstr>Time-Space Tradeoff:-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UNIT-1</dc:title>
  <dc:creator>KLE BCA</dc:creator>
  <cp:lastModifiedBy>KLEBCA-2</cp:lastModifiedBy>
  <cp:revision>174</cp:revision>
  <dcterms:created xsi:type="dcterms:W3CDTF">2023-07-26T09:17:20Z</dcterms:created>
  <dcterms:modified xsi:type="dcterms:W3CDTF">2023-08-29T09:10:45Z</dcterms:modified>
</cp:coreProperties>
</file>